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411" r:id="rId2"/>
    <p:sldId id="428" r:id="rId3"/>
    <p:sldId id="423" r:id="rId4"/>
    <p:sldId id="425" r:id="rId5"/>
    <p:sldId id="417" r:id="rId6"/>
    <p:sldId id="422" r:id="rId7"/>
    <p:sldId id="419" r:id="rId8"/>
    <p:sldId id="426" r:id="rId9"/>
    <p:sldId id="414" r:id="rId10"/>
    <p:sldId id="427" r:id="rId11"/>
    <p:sldId id="420" r:id="rId12"/>
    <p:sldId id="421" r:id="rId13"/>
    <p:sldId id="429" r:id="rId14"/>
    <p:sldId id="430" r:id="rId15"/>
  </p:sldIdLst>
  <p:sldSz cx="10287000" cy="6858000" type="35mm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CC"/>
    <a:srgbClr val="FF6699"/>
    <a:srgbClr val="FF9966"/>
    <a:srgbClr val="66FFCC"/>
    <a:srgbClr val="00FFFF"/>
    <a:srgbClr val="00CC66"/>
    <a:srgbClr val="33CC33"/>
    <a:srgbClr val="0066C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4C5BB6-2024-41EF-8D92-5524D54221CE}" v="87" dt="2021-11-30T10:59:58.8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706" autoAdjust="0"/>
    <p:restoredTop sz="68525" autoAdjust="0"/>
  </p:normalViewPr>
  <p:slideViewPr>
    <p:cSldViewPr>
      <p:cViewPr varScale="1">
        <p:scale>
          <a:sx n="47" d="100"/>
          <a:sy n="47" d="100"/>
        </p:scale>
        <p:origin x="1014" y="48"/>
      </p:cViewPr>
      <p:guideLst>
        <p:guide orient="horz" pos="2115"/>
        <p:guide pos="32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0D303-F949-42DB-87EE-57518332ECA4}" type="datetimeFigureOut">
              <a:rPr kumimoji="1" lang="ja-JP" altLang="en-US" smtClean="0"/>
              <a:t>2023/1/29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A2EBC-7DCE-4DFB-BE4F-C4D96005C48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461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次に</a:t>
            </a:r>
            <a:r>
              <a:rPr kumimoji="1" lang="en-US" altLang="ja-JP" dirty="0" smtClean="0"/>
              <a:t>6</a:t>
            </a:r>
            <a:r>
              <a:rPr kumimoji="1" lang="ja-JP" altLang="en-US" dirty="0" err="1" smtClean="0"/>
              <a:t>、</a:t>
            </a:r>
            <a:r>
              <a:rPr kumimoji="1" lang="ja-JP" altLang="en-US" dirty="0" smtClean="0"/>
              <a:t>高次脳機能障害の治療についてお話しします。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11910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次に、遂行機能障害に対するリハビリテーションについてお話しします。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遂行機能は、注意や記憶などの他の障害の影響を受けやすく、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問題となる行動をよく観察し、失敗する原因を評価し、対応していくことが必要です。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行動計画を立てたり、問題の解決方法を一緒に考えるトレーニングや、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マニュアルやスケジュールを利用して決められた手順や枠組みにそって作業するトレーニング、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実際に行った行動を振り返るトレーニングなどがあります。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850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具体的な訓練方法の一つに自己教示法があります。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これは、手順を言語化させることで、行動の自己調整を図る方法です。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例えば、一人で病棟の外に出ることが難しい場合、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ルールを作り、病棟から出る時には、言葉にしながら実際に行動し、それらを繰り返すことで、問題解決を図っていきます。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940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次は、社会的行動障害についてです。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社会的行動障害は、特定の訓練を繰り返すことで解決できる問題ではなく、ケースごとに、それぞれの問題の対処を考える必要があります。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まずは、生活リズムを整えることで疲れることをさけ、行動をパターン化することで臨機応変に考える機会を減らすことが、ポイントの一つです。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問題が生じた場合には、どのような状況だったかを詳しく分析し、問題が生じるきっかけや状況を取りのぞいていきます。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また、問題に対して本人を責めるのではなく、解決する方法を提案したり、一緒に考えていくことが大切になります。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690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また、当院では、社会参加のサポートの一つとして、自動車運転支援を実施しています。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自動車運転の評価として、まずは、高次脳機能障害の検査でお話しした、神経心理学的検査を行います。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それに加えて、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SDSA</a:t>
            </a:r>
            <a:r>
              <a:rPr kumimoji="1" lang="ja-JP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脳卒中ドライバーのスクリーニング評価、日本版を、合わせて実施します。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この検査は、ドット抹消、方向スクエアマトリックス、コンパススクエアマトリックス、道路標識の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kumimoji="1" lang="ja-JP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つの</a:t>
            </a:r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検査で構成されており、さまざまな注意、空間認知、非言語性推測力などから脳卒中ドライバーの運転適性を評価することができます。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8B99A-735D-47AA-84F3-CCFBF90E730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9460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さらに、ホンダ、セーフティナビを用いて、ドライビングシミュレータによる自動車運転評価をおこなっています。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運転反応検査では、ペダルやハンドルを利用し、反応速度の速さや正確さで、動作の集中力や判断力を評価します。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危険予測体験では、さまざまな運転環境を再現したコースを走行することで、危険予測や手足を使った複合的な運転操作能力を評価します。</a:t>
            </a:r>
          </a:p>
          <a:p>
            <a:r>
              <a:rPr kumimoji="1" lang="ja-JP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そして、必要に応じて、教習所での実車評価などを合わせて、自動車運転の支援を実施しています。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28B99A-735D-47AA-84F3-CCFBF90E730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715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高次脳機能障害に対する治療は、日常生活に適応するためのリハビリテーションによる治療が中心となります。</a:t>
            </a:r>
            <a:endParaRPr kumimoji="1" lang="en-US" altLang="ja-JP" dirty="0" smtClean="0"/>
          </a:p>
          <a:p>
            <a:pPr marL="0" indent="0">
              <a:buClrTx/>
              <a:buSzPct val="100000"/>
              <a:buNone/>
            </a:pPr>
            <a:r>
              <a:rPr kumimoji="1" lang="ja-JP" altLang="en-US" dirty="0" smtClean="0"/>
              <a:t>リハビリテーションとは、ラテン語の</a:t>
            </a:r>
            <a:r>
              <a:rPr lang="ja-JP" altLang="en-US" sz="1200" b="0" dirty="0" smtClean="0"/>
              <a:t>　「</a:t>
            </a:r>
            <a:r>
              <a:rPr lang="en-US" altLang="ja-JP" sz="1200" b="0" dirty="0" smtClean="0"/>
              <a:t>re</a:t>
            </a:r>
            <a:r>
              <a:rPr lang="ja-JP" altLang="en-US" sz="1200" b="0" dirty="0" smtClean="0"/>
              <a:t>（再び）」＋</a:t>
            </a:r>
            <a:r>
              <a:rPr lang="en-US" altLang="ja-JP" sz="1200" b="0" dirty="0" err="1" smtClean="0"/>
              <a:t>habilis</a:t>
            </a:r>
            <a:r>
              <a:rPr lang="ja-JP" altLang="en-US" sz="1200" b="0" dirty="0" smtClean="0"/>
              <a:t>（適した）」が語源で、「再び適した状態になること」「本来あるべき状態への回復」</a:t>
            </a:r>
            <a:endParaRPr lang="en-US" altLang="ja-JP" sz="1200" b="0" dirty="0" smtClean="0"/>
          </a:p>
          <a:p>
            <a:pPr marL="0" indent="0">
              <a:buClrTx/>
              <a:buSzPct val="100000"/>
              <a:buNone/>
            </a:pPr>
            <a:r>
              <a:rPr lang="ja-JP" altLang="en-US" sz="1200" b="0" dirty="0" smtClean="0"/>
              <a:t>などの意味があります。</a:t>
            </a:r>
            <a:endParaRPr lang="en-US" altLang="ja-JP" sz="1200" b="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9036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2000" dirty="0" smtClean="0"/>
              <a:t>リハビリテーションには様々な方法があります。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1</a:t>
            </a:r>
            <a:r>
              <a:rPr kumimoji="1" lang="ja-JP" altLang="en-US" sz="2000" dirty="0" smtClean="0"/>
              <a:t>つ目は、機能障害に対する訓練で、支障をきたした認知機能の改善を目指します。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2</a:t>
            </a:r>
            <a:r>
              <a:rPr kumimoji="1" lang="ja-JP" altLang="en-US" sz="2000" dirty="0" smtClean="0"/>
              <a:t>つ目は、生活訓練で、日常生活の自立や日々の生活の安定を目指します。生活場面での困りごとに対して、代償手段を活用したり環境調整を行い、直接訓練をしていきます。</a:t>
            </a:r>
            <a:endParaRPr kumimoji="1" lang="en-US" altLang="ja-JP" sz="2000" dirty="0" smtClean="0"/>
          </a:p>
          <a:p>
            <a:r>
              <a:rPr kumimoji="1" lang="en-US" altLang="ja-JP" sz="2000" dirty="0" smtClean="0"/>
              <a:t>3</a:t>
            </a:r>
            <a:r>
              <a:rPr kumimoji="1" lang="ja-JP" altLang="en-US" sz="2000" dirty="0" smtClean="0"/>
              <a:t>つ目は、社会参加のサポートです。社会活動をするための能力を高め、社会参加を支援します。就労支援や自動車運転評価などがあります。</a:t>
            </a:r>
            <a:endParaRPr kumimoji="1" lang="en-US" altLang="ja-JP" sz="2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698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次に、機能障害ごとのリハビリテーションについてお話しします。</a:t>
            </a:r>
            <a:endParaRPr kumimoji="1" lang="en-US" altLang="ja-JP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記憶障害に対するリハビリでは、日常生活上での問題点に注目し、その改善を目標にすることが大切です。</a:t>
            </a:r>
            <a:endParaRPr kumimoji="1" lang="en-US" altLang="ja-JP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障害の重症度や特徴に合わせ、覚えたい事柄を効率的に覚える方法を試していきます。</a:t>
            </a:r>
            <a:endParaRPr kumimoji="1" lang="en-US" altLang="ja-JP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 smtClean="0"/>
              <a:t>また、日常生活では、「忘れても困らないようにする」ために、代償手段を活用したり、サポートする人を決めておくことが重要です。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5447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具体的な訓練法の一つに、間隔伸長法があります。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これは、覚えてもらいたいことを、時間間隔を徐々に伸ばしながら覚えていく訓練方法です。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覚えてもらいたい事を１つ決め、それに関する質問をして直後に答えてもらいます。答えられたら次は</a:t>
            </a:r>
            <a:r>
              <a:rPr kumimoji="1" lang="en-US" altLang="ja-JP" dirty="0" smtClean="0"/>
              <a:t>15</a:t>
            </a:r>
            <a:r>
              <a:rPr kumimoji="1" lang="ja-JP" altLang="en-US" dirty="0" smtClean="0"/>
              <a:t>秒後に同じ質問をし、答えられたら次は</a:t>
            </a:r>
            <a:r>
              <a:rPr kumimoji="1" lang="en-US" altLang="ja-JP" dirty="0" smtClean="0"/>
              <a:t>30</a:t>
            </a:r>
            <a:r>
              <a:rPr kumimoji="1" lang="ja-JP" altLang="en-US" dirty="0" smtClean="0"/>
              <a:t>秒後、その次は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分後と、思い出す間隔を徐々に伸ばしていきます。途中で失敗したら、すぐに正しい答えを確認し、成功できる時間に戻して、再び繰り返します。最終的にはより長く覚えておくことができるようにしていきます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0900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また、誤りをさせない学習も、効果のある方法のひとつです。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記憶障害には、いったん間違えると誤った反応が残りやすく、修正が難しくなるという特徴があります。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新しいことを覚える時には、誤りをさけ、最初から正しい反応を導くことが大切です。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431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代償手段を活用することで、記憶障害による問題を減らすことを目指します。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日記、メモ</a:t>
            </a:r>
            <a:endParaRPr kumimoji="1" lang="en-US" altLang="ja-JP" dirty="0" smtClean="0"/>
          </a:p>
          <a:p>
            <a:r>
              <a:rPr kumimoji="1" lang="ja-JP" altLang="en-US" dirty="0" smtClean="0"/>
              <a:t>カレンダーや手帳、スケジュール表</a:t>
            </a:r>
            <a:endParaRPr kumimoji="1" lang="en-US" altLang="ja-JP" dirty="0" smtClean="0"/>
          </a:p>
          <a:p>
            <a:r>
              <a:rPr kumimoji="1" lang="ja-JP" altLang="en-US" dirty="0" smtClean="0"/>
              <a:t>アラーム</a:t>
            </a:r>
            <a:endParaRPr kumimoji="1" lang="en-US" altLang="ja-JP" dirty="0" smtClean="0"/>
          </a:p>
          <a:p>
            <a:r>
              <a:rPr kumimoji="1" lang="en-US" altLang="ja-JP" dirty="0" smtClean="0"/>
              <a:t>IC</a:t>
            </a:r>
            <a:r>
              <a:rPr kumimoji="1" lang="ja-JP" altLang="en-US" dirty="0" smtClean="0"/>
              <a:t>レコーダーやスマートフォンなど、さまざまなものがあります。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しかし、これらの代償手段は、準備すれば問題が解決するわけではありません。実際に使えるようになるためには、身につくまで何度も、丁寧に訓練を行う必要があります。</a:t>
            </a:r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7718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次に注意障害に対するリハビリテーションをお話しします。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注意は全ての認知機能の基盤であり、日常生活上でのあらゆる行動に影響を及ぼします。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注意力全般を向上させるトレーニングや、苦手になった注意機能に焦点を当てたトレーニングがあります。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また、気が散る原因となる物音や視覚的な刺激を取り除き、集中できる環境を整えることも大切です。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591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注意力全般のトレーニングには、</a:t>
            </a:r>
            <a:endParaRPr kumimoji="1" lang="en-US" altLang="ja-JP" dirty="0" smtClean="0"/>
          </a:p>
          <a:p>
            <a:r>
              <a:rPr kumimoji="1" lang="ja-JP" altLang="en-US" dirty="0" smtClean="0"/>
              <a:t>間違い探し、計算、パズルやゲームなどや、辞書を引く、電卓計算、パソコンの入力作業などがあります。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これらの課題を、まずは簡単なものからはじめ、徐々に複雑にしていきます。</a:t>
            </a:r>
            <a:endParaRPr kumimoji="1" lang="en-US" altLang="ja-JP" dirty="0" smtClean="0"/>
          </a:p>
          <a:p>
            <a:r>
              <a:rPr kumimoji="1" lang="ja-JP" altLang="en-US" dirty="0" smtClean="0"/>
              <a:t>また、集中する時間を少しずつ伸ばしていきます。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3A2EBC-7DCE-4DFB-BE4F-C4D96005C48C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772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ctrTitle"/>
          </p:nvPr>
        </p:nvSpPr>
        <p:spPr>
          <a:xfrm>
            <a:off x="2571750" y="3124200"/>
            <a:ext cx="6943725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9" name="サブタイトル 8"/>
          <p:cNvSpPr>
            <a:spLocks noGrp="1"/>
          </p:cNvSpPr>
          <p:nvPr>
            <p:ph type="subTitle" idx="1"/>
          </p:nvPr>
        </p:nvSpPr>
        <p:spPr>
          <a:xfrm>
            <a:off x="2571750" y="5003322"/>
            <a:ext cx="6943725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ja-JP" altLang="en-US"/>
              <a:t>マスタ サブタイトルの書式設定</a:t>
            </a:r>
            <a:endParaRPr kumimoji="0" lang="en-US"/>
          </a:p>
        </p:txBody>
      </p:sp>
      <p:sp>
        <p:nvSpPr>
          <p:cNvPr id="28" name="日付プレースホル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878074" y="1150285"/>
            <a:ext cx="2286000" cy="428625"/>
          </a:xfrm>
        </p:spPr>
        <p:txBody>
          <a:bodyPr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190528" y="4157666"/>
            <a:ext cx="3657600" cy="432054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428625" y="0"/>
            <a:ext cx="685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310878" y="0"/>
            <a:ext cx="117747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正方形/長方形 13"/>
          <p:cNvSpPr/>
          <p:nvPr/>
        </p:nvSpPr>
        <p:spPr bwMode="auto">
          <a:xfrm>
            <a:off x="1114425" y="0"/>
            <a:ext cx="20460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正方形/長方形 18"/>
          <p:cNvSpPr/>
          <p:nvPr/>
        </p:nvSpPr>
        <p:spPr bwMode="auto">
          <a:xfrm>
            <a:off x="1283985" y="0"/>
            <a:ext cx="259065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11963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直線コネクタ 17"/>
          <p:cNvSpPr>
            <a:spLocks noChangeShapeType="1"/>
          </p:cNvSpPr>
          <p:nvPr/>
        </p:nvSpPr>
        <p:spPr bwMode="auto">
          <a:xfrm>
            <a:off x="10287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96087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94247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120015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直線コネクタ 21"/>
          <p:cNvSpPr>
            <a:spLocks noChangeShapeType="1"/>
          </p:cNvSpPr>
          <p:nvPr/>
        </p:nvSpPr>
        <p:spPr bwMode="auto">
          <a:xfrm>
            <a:off x="1025308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正方形/長方形 26"/>
          <p:cNvSpPr/>
          <p:nvPr/>
        </p:nvSpPr>
        <p:spPr bwMode="auto">
          <a:xfrm>
            <a:off x="1371600" y="0"/>
            <a:ext cx="85725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685800" y="3429000"/>
            <a:ext cx="1457325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1473336" y="4866752"/>
            <a:ext cx="72160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円/楕円 23"/>
          <p:cNvSpPr/>
          <p:nvPr/>
        </p:nvSpPr>
        <p:spPr bwMode="auto">
          <a:xfrm>
            <a:off x="1227465" y="5500632"/>
            <a:ext cx="154305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円/楕円 25"/>
          <p:cNvSpPr/>
          <p:nvPr/>
        </p:nvSpPr>
        <p:spPr bwMode="auto">
          <a:xfrm>
            <a:off x="1872234" y="5788152"/>
            <a:ext cx="30861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円/楕円 24"/>
          <p:cNvSpPr/>
          <p:nvPr/>
        </p:nvSpPr>
        <p:spPr>
          <a:xfrm>
            <a:off x="2143125" y="4495800"/>
            <a:ext cx="4114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スライド番号プレースホルダ 28"/>
          <p:cNvSpPr>
            <a:spLocks noGrp="1"/>
          </p:cNvSpPr>
          <p:nvPr>
            <p:ph type="sldNum" sz="quarter" idx="12"/>
          </p:nvPr>
        </p:nvSpPr>
        <p:spPr bwMode="auto">
          <a:xfrm>
            <a:off x="1491237" y="4928702"/>
            <a:ext cx="685800" cy="517524"/>
          </a:xfrm>
        </p:spPr>
        <p:txBody>
          <a:bodyPr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1885950" cy="5851525"/>
          </a:xfrm>
        </p:spPr>
        <p:txBody>
          <a:bodyPr vert="eaVert"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514350" y="274639"/>
            <a:ext cx="6772275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8" name="コンテンツ プレースホルダ 7"/>
          <p:cNvSpPr>
            <a:spLocks noGrp="1"/>
          </p:cNvSpPr>
          <p:nvPr>
            <p:ph sz="quarter" idx="1"/>
          </p:nvPr>
        </p:nvSpPr>
        <p:spPr>
          <a:xfrm>
            <a:off x="514350" y="1600200"/>
            <a:ext cx="8401050" cy="4873752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71750" y="2895600"/>
            <a:ext cx="6943725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571750" y="5010150"/>
            <a:ext cx="6943725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876538" y="1146620"/>
            <a:ext cx="2286000" cy="428625"/>
          </a:xfrm>
        </p:spPr>
        <p:txBody>
          <a:bodyPr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8190738" y="4154805"/>
            <a:ext cx="3657600" cy="432054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 bwMode="auto">
          <a:xfrm>
            <a:off x="428625" y="0"/>
            <a:ext cx="685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310878" y="0"/>
            <a:ext cx="117747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1114425" y="0"/>
            <a:ext cx="20460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1283985" y="0"/>
            <a:ext cx="259065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11963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線コネクタ 13"/>
          <p:cNvSpPr>
            <a:spLocks noChangeShapeType="1"/>
          </p:cNvSpPr>
          <p:nvPr/>
        </p:nvSpPr>
        <p:spPr bwMode="auto">
          <a:xfrm>
            <a:off x="10287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直線コネクタ 14"/>
          <p:cNvSpPr>
            <a:spLocks noChangeShapeType="1"/>
          </p:cNvSpPr>
          <p:nvPr/>
        </p:nvSpPr>
        <p:spPr bwMode="auto">
          <a:xfrm>
            <a:off x="96087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194247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直線コネクタ 16"/>
          <p:cNvSpPr>
            <a:spLocks noChangeShapeType="1"/>
          </p:cNvSpPr>
          <p:nvPr/>
        </p:nvSpPr>
        <p:spPr bwMode="auto">
          <a:xfrm>
            <a:off x="120015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371600" y="0"/>
            <a:ext cx="85725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円/楕円 18"/>
          <p:cNvSpPr/>
          <p:nvPr/>
        </p:nvSpPr>
        <p:spPr bwMode="auto">
          <a:xfrm>
            <a:off x="685800" y="3429000"/>
            <a:ext cx="1457325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円/楕円 19"/>
          <p:cNvSpPr/>
          <p:nvPr/>
        </p:nvSpPr>
        <p:spPr bwMode="auto">
          <a:xfrm>
            <a:off x="1490292" y="4866752"/>
            <a:ext cx="72160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円/楕円 20"/>
          <p:cNvSpPr/>
          <p:nvPr/>
        </p:nvSpPr>
        <p:spPr bwMode="auto">
          <a:xfrm>
            <a:off x="1227465" y="5500632"/>
            <a:ext cx="154305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円/楕円 21"/>
          <p:cNvSpPr/>
          <p:nvPr/>
        </p:nvSpPr>
        <p:spPr bwMode="auto">
          <a:xfrm>
            <a:off x="1872234" y="5791200"/>
            <a:ext cx="30861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円/楕円 22"/>
          <p:cNvSpPr/>
          <p:nvPr/>
        </p:nvSpPr>
        <p:spPr bwMode="auto">
          <a:xfrm>
            <a:off x="2113920" y="4479888"/>
            <a:ext cx="4114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直線コネクタ 25"/>
          <p:cNvSpPr>
            <a:spLocks noChangeShapeType="1"/>
          </p:cNvSpPr>
          <p:nvPr/>
        </p:nvSpPr>
        <p:spPr bwMode="auto">
          <a:xfrm>
            <a:off x="1023518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 bwMode="auto">
          <a:xfrm>
            <a:off x="1508193" y="4928702"/>
            <a:ext cx="685800" cy="517524"/>
          </a:xfrm>
        </p:spPr>
        <p:txBody>
          <a:bodyPr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9" name="コンテンツ プレースホルダ 8"/>
          <p:cNvSpPr>
            <a:spLocks noGrp="1"/>
          </p:cNvSpPr>
          <p:nvPr>
            <p:ph sz="quarter" idx="1"/>
          </p:nvPr>
        </p:nvSpPr>
        <p:spPr>
          <a:xfrm>
            <a:off x="514350" y="1600200"/>
            <a:ext cx="4114800" cy="45720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4804029" y="1600200"/>
            <a:ext cx="4114800" cy="45720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8486775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11" name="コンテンツ プレースホルダ 10"/>
          <p:cNvSpPr>
            <a:spLocks noGrp="1"/>
          </p:cNvSpPr>
          <p:nvPr>
            <p:ph sz="quarter" idx="2"/>
          </p:nvPr>
        </p:nvSpPr>
        <p:spPr>
          <a:xfrm>
            <a:off x="514350" y="2362200"/>
            <a:ext cx="4114800" cy="38862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13" name="コンテンツ プレースホルダ 12"/>
          <p:cNvSpPr>
            <a:spLocks noGrp="1"/>
          </p:cNvSpPr>
          <p:nvPr>
            <p:ph sz="quarter" idx="4"/>
          </p:nvPr>
        </p:nvSpPr>
        <p:spPr>
          <a:xfrm>
            <a:off x="4918472" y="2362200"/>
            <a:ext cx="4114800" cy="3886200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12" name="テキスト プレースホルダ 11"/>
          <p:cNvSpPr>
            <a:spLocks noGrp="1"/>
          </p:cNvSpPr>
          <p:nvPr>
            <p:ph type="body" sz="quarter" idx="1"/>
          </p:nvPr>
        </p:nvSpPr>
        <p:spPr>
          <a:xfrm>
            <a:off x="514350" y="1569720"/>
            <a:ext cx="4114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14" name="テキスト プレースホルダ 13"/>
          <p:cNvSpPr>
            <a:spLocks noGrp="1"/>
          </p:cNvSpPr>
          <p:nvPr>
            <p:ph type="body" sz="quarter" idx="3"/>
          </p:nvPr>
        </p:nvSpPr>
        <p:spPr>
          <a:xfrm>
            <a:off x="4886325" y="1569720"/>
            <a:ext cx="4114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9858375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4187666" y="3171825"/>
            <a:ext cx="6309360" cy="51435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7663815" y="274320"/>
            <a:ext cx="1717929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8" name="直線コネクタ 7"/>
          <p:cNvSpPr>
            <a:spLocks noChangeShapeType="1"/>
          </p:cNvSpPr>
          <p:nvPr/>
        </p:nvSpPr>
        <p:spPr bwMode="auto">
          <a:xfrm>
            <a:off x="702945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6966333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1011555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正方形/長方形 11"/>
          <p:cNvSpPr/>
          <p:nvPr/>
        </p:nvSpPr>
        <p:spPr bwMode="auto">
          <a:xfrm>
            <a:off x="9944100" y="0"/>
            <a:ext cx="3429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直線コネクタ 12"/>
          <p:cNvSpPr>
            <a:spLocks noChangeShapeType="1"/>
          </p:cNvSpPr>
          <p:nvPr/>
        </p:nvSpPr>
        <p:spPr bwMode="auto">
          <a:xfrm>
            <a:off x="10029825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円/楕円 13"/>
          <p:cNvSpPr/>
          <p:nvPr/>
        </p:nvSpPr>
        <p:spPr>
          <a:xfrm>
            <a:off x="9176004" y="5715000"/>
            <a:ext cx="6172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コンテンツ プレースホルダ 17"/>
          <p:cNvSpPr>
            <a:spLocks noGrp="1"/>
          </p:cNvSpPr>
          <p:nvPr>
            <p:ph sz="quarter" idx="1"/>
          </p:nvPr>
        </p:nvSpPr>
        <p:spPr>
          <a:xfrm>
            <a:off x="342900" y="274320"/>
            <a:ext cx="6343650" cy="6327648"/>
          </a:xfrm>
        </p:spPr>
        <p:txBody>
          <a:bodyPr/>
          <a:lstStyle/>
          <a:p>
            <a:pPr lvl="0" eaLnBrk="1" latinLnBrk="0" hangingPunct="1"/>
            <a:r>
              <a:rPr lang="ja-JP" altLang="en-US"/>
              <a:t>マスタ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21" name="日付プレースホル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22" name="スライド番号プレースホル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3" name="フッター プレースホル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9858375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円/楕円 12"/>
          <p:cNvSpPr/>
          <p:nvPr/>
        </p:nvSpPr>
        <p:spPr>
          <a:xfrm>
            <a:off x="9176004" y="5715000"/>
            <a:ext cx="6172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 rot="5400000">
            <a:off x="4163235" y="3171825"/>
            <a:ext cx="6309360" cy="51435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0" y="0"/>
            <a:ext cx="6943725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ja-JP" altLang="en-US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7611523" y="264795"/>
            <a:ext cx="17145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</p:txBody>
      </p:sp>
      <p:sp>
        <p:nvSpPr>
          <p:cNvPr id="10" name="直線コネクタ 9"/>
          <p:cNvSpPr>
            <a:spLocks noChangeShapeType="1"/>
          </p:cNvSpPr>
          <p:nvPr/>
        </p:nvSpPr>
        <p:spPr bwMode="auto">
          <a:xfrm>
            <a:off x="1011555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正方形/長方形 10"/>
          <p:cNvSpPr/>
          <p:nvPr/>
        </p:nvSpPr>
        <p:spPr bwMode="auto">
          <a:xfrm>
            <a:off x="9944100" y="0"/>
            <a:ext cx="3429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直線コネクタ 11"/>
          <p:cNvSpPr>
            <a:spLocks noChangeShapeType="1"/>
          </p:cNvSpPr>
          <p:nvPr/>
        </p:nvSpPr>
        <p:spPr bwMode="auto">
          <a:xfrm>
            <a:off x="10029825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直線コネクタ 18"/>
          <p:cNvSpPr>
            <a:spLocks noChangeShapeType="1"/>
          </p:cNvSpPr>
          <p:nvPr/>
        </p:nvSpPr>
        <p:spPr bwMode="auto">
          <a:xfrm>
            <a:off x="702945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直線コネクタ 19"/>
          <p:cNvSpPr>
            <a:spLocks noChangeShapeType="1"/>
          </p:cNvSpPr>
          <p:nvPr/>
        </p:nvSpPr>
        <p:spPr bwMode="auto">
          <a:xfrm>
            <a:off x="6966333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日付プレースホル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  <p:sp>
        <p:nvSpPr>
          <p:cNvPr id="21" name="フッター プレースホル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コネクタ 15"/>
          <p:cNvSpPr>
            <a:spLocks noChangeShapeType="1"/>
          </p:cNvSpPr>
          <p:nvPr/>
        </p:nvSpPr>
        <p:spPr bwMode="auto">
          <a:xfrm>
            <a:off x="9858375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タイトル プレースホルダ 21"/>
          <p:cNvSpPr>
            <a:spLocks noGrp="1"/>
          </p:cNvSpPr>
          <p:nvPr>
            <p:ph type="title"/>
          </p:nvPr>
        </p:nvSpPr>
        <p:spPr>
          <a:xfrm>
            <a:off x="514350" y="274638"/>
            <a:ext cx="840105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13" name="テキスト プレースホルダ 12"/>
          <p:cNvSpPr>
            <a:spLocks noGrp="1"/>
          </p:cNvSpPr>
          <p:nvPr>
            <p:ph type="body" idx="1"/>
          </p:nvPr>
        </p:nvSpPr>
        <p:spPr>
          <a:xfrm>
            <a:off x="514350" y="1600200"/>
            <a:ext cx="840105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2"/>
          </p:nvPr>
        </p:nvSpPr>
        <p:spPr>
          <a:xfrm rot="5400000">
            <a:off x="8663940" y="1057848"/>
            <a:ext cx="2011680" cy="43205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A3EB9FF-595C-4FCD-961A-51DBC1EC254D}" type="datetimeFigureOut">
              <a:rPr kumimoji="1" lang="ja-JP" altLang="en-US" smtClean="0"/>
              <a:pPr/>
              <a:t>2023/1/29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3"/>
          </p:nvPr>
        </p:nvSpPr>
        <p:spPr>
          <a:xfrm rot="5400000">
            <a:off x="8063984" y="3714380"/>
            <a:ext cx="3200400" cy="4114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直線コネクタ 6"/>
          <p:cNvSpPr>
            <a:spLocks noChangeShapeType="1"/>
          </p:cNvSpPr>
          <p:nvPr/>
        </p:nvSpPr>
        <p:spPr bwMode="auto">
          <a:xfrm>
            <a:off x="85725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直線コネクタ 8"/>
          <p:cNvSpPr>
            <a:spLocks noChangeShapeType="1"/>
          </p:cNvSpPr>
          <p:nvPr/>
        </p:nvSpPr>
        <p:spPr bwMode="auto">
          <a:xfrm>
            <a:off x="1011555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正方形/長方形 9"/>
          <p:cNvSpPr/>
          <p:nvPr/>
        </p:nvSpPr>
        <p:spPr bwMode="auto">
          <a:xfrm>
            <a:off x="9944100" y="0"/>
            <a:ext cx="3429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直線コネクタ 10"/>
          <p:cNvSpPr>
            <a:spLocks noChangeShapeType="1"/>
          </p:cNvSpPr>
          <p:nvPr/>
        </p:nvSpPr>
        <p:spPr bwMode="auto">
          <a:xfrm>
            <a:off x="10029825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円/楕円 11"/>
          <p:cNvSpPr/>
          <p:nvPr/>
        </p:nvSpPr>
        <p:spPr>
          <a:xfrm>
            <a:off x="9176004" y="5715000"/>
            <a:ext cx="6172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4"/>
          </p:nvPr>
        </p:nvSpPr>
        <p:spPr>
          <a:xfrm>
            <a:off x="9145143" y="5734050"/>
            <a:ext cx="685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2D0147F-BC5E-46C7-9249-16859E4D44F3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1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1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1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DDB94D2A-25F1-401C-ACE1-3C20A57157CC}"/>
              </a:ext>
            </a:extLst>
          </p:cNvPr>
          <p:cNvSpPr txBox="1">
            <a:spLocks noChangeArrowheads="1"/>
          </p:cNvSpPr>
          <p:nvPr/>
        </p:nvSpPr>
        <p:spPr>
          <a:xfrm>
            <a:off x="1507096" y="980728"/>
            <a:ext cx="7272808" cy="4896544"/>
          </a:xfrm>
          <a:prstGeom prst="rect">
            <a:avLst/>
          </a:prstGeom>
        </p:spPr>
        <p:txBody>
          <a:bodyPr/>
          <a:lstStyle/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高次脳機能障害とは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高次脳機能障害の原因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4400" b="1" dirty="0">
                <a:latin typeface="+mj-lt"/>
                <a:ea typeface="+mj-ea"/>
                <a:cs typeface="+mj-cs"/>
              </a:rPr>
              <a:t>高次脳機能障害の症状</a:t>
            </a:r>
            <a:endParaRPr lang="en-US" altLang="ja-JP" sz="4400" b="1" dirty="0">
              <a:latin typeface="+mj-lt"/>
              <a:ea typeface="+mj-ea"/>
              <a:cs typeface="+mj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4400" b="1" dirty="0">
                <a:latin typeface="+mj-lt"/>
                <a:ea typeface="+mj-ea"/>
                <a:cs typeface="+mj-cs"/>
              </a:rPr>
              <a:t>高次脳機能障害の診断</a:t>
            </a:r>
            <a:endParaRPr lang="en-US" altLang="ja-JP" sz="4400" b="1" dirty="0">
              <a:latin typeface="+mj-lt"/>
              <a:ea typeface="+mj-ea"/>
              <a:cs typeface="+mj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4400" b="1" dirty="0">
                <a:latin typeface="+mj-lt"/>
                <a:ea typeface="+mj-ea"/>
                <a:cs typeface="+mj-cs"/>
              </a:rPr>
              <a:t>高次脳機能障害の検査</a:t>
            </a:r>
            <a:endParaRPr lang="en-US" altLang="ja-JP" sz="4400" b="1" dirty="0">
              <a:latin typeface="+mj-lt"/>
              <a:ea typeface="+mj-ea"/>
              <a:cs typeface="+mj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高次脳機能障害の治療</a:t>
            </a:r>
            <a:endParaRPr lang="en-US" altLang="ja-JP" sz="44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4400" b="1" dirty="0">
                <a:latin typeface="+mj-lt"/>
                <a:ea typeface="+mj-ea"/>
                <a:cs typeface="+mj-cs"/>
              </a:rPr>
              <a:t>最後に</a:t>
            </a:r>
            <a:endParaRPr lang="en-US" altLang="ja-JP" sz="4400" b="1" dirty="0">
              <a:latin typeface="+mj-lt"/>
              <a:ea typeface="+mj-ea"/>
              <a:cs typeface="+mj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914400" marR="0" lvl="0" indent="-91440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4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2"/>
    </mc:Choice>
    <mc:Fallback xmlns="">
      <p:transition spd="slow" advTm="6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8401050" cy="854968"/>
          </a:xfrm>
        </p:spPr>
        <p:txBody>
          <a:bodyPr>
            <a:normAutofit fontScale="90000"/>
          </a:bodyPr>
          <a:lstStyle/>
          <a:p>
            <a:r>
              <a:rPr lang="ja-JP" altLang="en-US" sz="4400" b="1" dirty="0" smtClean="0">
                <a:solidFill>
                  <a:prstClr val="black"/>
                </a:solidFill>
              </a:rPr>
              <a:t>遂行機能障害 </a:t>
            </a:r>
            <a:r>
              <a:rPr lang="ja-JP" altLang="en-US" sz="3600" b="1" dirty="0">
                <a:solidFill>
                  <a:prstClr val="black"/>
                </a:solidFill>
              </a:rPr>
              <a:t>に対する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リハビリテーション①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514350" y="1196752"/>
            <a:ext cx="8401050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800" b="1" dirty="0" smtClean="0">
                <a:solidFill>
                  <a:srgbClr val="0000FF"/>
                </a:solidFill>
              </a:rPr>
              <a:t>ポイント</a:t>
            </a: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633413" indent="-365125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注意や記憶などの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他の障害の影響を受けやすい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pPr marL="633413" indent="-365125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問題となる行動をよく観察し、失敗する原因を</a:t>
            </a:r>
            <a:endParaRPr lang="en-US" altLang="ja-JP" sz="2800" b="1" dirty="0" smtClean="0"/>
          </a:p>
          <a:p>
            <a:pPr marL="268288" indent="0">
              <a:buClrTx/>
              <a:buSzPct val="100000"/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評価し</a:t>
            </a:r>
            <a:r>
              <a:rPr lang="ja-JP" altLang="en-US" sz="2800" b="1" dirty="0"/>
              <a:t>て</a:t>
            </a:r>
            <a:r>
              <a:rPr lang="ja-JP" altLang="en-US" sz="2800" b="1" dirty="0" smtClean="0"/>
              <a:t>対応していく</a:t>
            </a:r>
            <a:endParaRPr lang="en-US" altLang="ja-JP" sz="2800" b="1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endParaRPr lang="en-US" altLang="ja-JP" sz="2800" b="1" dirty="0" smtClean="0"/>
          </a:p>
          <a:p>
            <a:pPr marL="0" indent="0">
              <a:buClrTx/>
              <a:buSzPct val="100000"/>
              <a:buNone/>
            </a:pPr>
            <a:r>
              <a:rPr lang="ja-JP" altLang="en-US" sz="2800" b="1" dirty="0" smtClean="0">
                <a:solidFill>
                  <a:srgbClr val="0000FF"/>
                </a:solidFill>
              </a:rPr>
              <a:t>訓練内容</a:t>
            </a:r>
            <a:endParaRPr lang="en-US" altLang="ja-JP" sz="2800" b="1" dirty="0">
              <a:solidFill>
                <a:srgbClr val="0000FF"/>
              </a:solidFill>
            </a:endParaRPr>
          </a:p>
          <a:p>
            <a:pPr marL="625475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行動計画を立て、問題の解決方法を考える</a:t>
            </a:r>
            <a:endParaRPr lang="en-US" altLang="ja-JP" sz="2800" b="1" dirty="0" smtClean="0"/>
          </a:p>
          <a:p>
            <a:pPr marL="625475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マニュアルやスケジュールを利用し、</a:t>
            </a:r>
            <a:endParaRPr lang="en-US" altLang="ja-JP" sz="2800" b="1" dirty="0" smtClean="0"/>
          </a:p>
          <a:p>
            <a:pPr marL="352425" indent="0">
              <a:buClrTx/>
              <a:buSzPct val="100000"/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手順や枠組みに沿って作業する</a:t>
            </a:r>
            <a:endParaRPr lang="en-US" altLang="ja-JP" sz="2800" b="1" dirty="0" smtClean="0"/>
          </a:p>
          <a:p>
            <a:pPr marL="625475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行動を振り返る</a:t>
            </a:r>
            <a:endParaRPr lang="en-US" altLang="ja-JP" sz="2800" b="1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endParaRPr lang="en-US" altLang="ja-JP" sz="2800" b="1" dirty="0" smtClean="0"/>
          </a:p>
          <a:p>
            <a:pPr marL="0" indent="0">
              <a:buClrTx/>
              <a:buSzPct val="100000"/>
              <a:buNone/>
            </a:pPr>
            <a:endParaRPr lang="en-US" altLang="ja-JP" sz="2800" b="1" dirty="0" smtClean="0"/>
          </a:p>
        </p:txBody>
      </p:sp>
      <p:grpSp>
        <p:nvGrpSpPr>
          <p:cNvPr id="8" name="グループ化 7"/>
          <p:cNvGrpSpPr/>
          <p:nvPr/>
        </p:nvGrpSpPr>
        <p:grpSpPr>
          <a:xfrm>
            <a:off x="7375748" y="3114981"/>
            <a:ext cx="2288079" cy="2804943"/>
            <a:chOff x="0" y="0"/>
            <a:chExt cx="3729506" cy="3698383"/>
          </a:xfrm>
        </p:grpSpPr>
        <p:pic>
          <p:nvPicPr>
            <p:cNvPr id="9" name="図 8">
              <a:extLst>
                <a:ext uri="{FF2B5EF4-FFF2-40B4-BE49-F238E27FC236}">
                  <a16:creationId xmlns:lc="http://schemas.openxmlformats.org/drawingml/2006/lockedCanvas" xmlns:a16="http://schemas.microsoft.com/office/drawing/2014/main" xmlns:xdr="http://schemas.openxmlformats.org/drawingml/2006/spreadsheetDrawing" xmlns="" id="{8E3A26EC-5DCD-FD5C-4F5B-842B42BB7C80}"/>
                </a:ext>
                <a:ext uri="{147F2762-F138-4A5C-976F-8EAC2B608ADB}">
                  <a16:predDERef xmlns:lc="http://schemas.openxmlformats.org/drawingml/2006/lockedCanvas" xmlns:a16="http://schemas.microsoft.com/office/drawing/2014/main" xmlns:xdr="http://schemas.openxmlformats.org/drawingml/2006/spreadsheetDrawing" xmlns="" pred="{40DCF3DB-B293-92D4-1953-D87E5AFAD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3729506" cy="3698383"/>
            </a:xfrm>
            <a:prstGeom prst="rect">
              <a:avLst/>
            </a:prstGeom>
          </p:spPr>
        </p:pic>
        <p:sp>
          <p:nvSpPr>
            <p:cNvPr id="10" name="円/楕円 9"/>
            <p:cNvSpPr/>
            <p:nvPr/>
          </p:nvSpPr>
          <p:spPr>
            <a:xfrm>
              <a:off x="160986" y="120739"/>
              <a:ext cx="1207395" cy="12744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ja-JP" altLang="en-US" sz="2400" b="1" dirty="0">
                  <a:solidFill>
                    <a:srgbClr val="92D05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予</a:t>
              </a:r>
              <a:endParaRPr kumimoji="1" lang="en-US" altLang="ja-JP" sz="2400" b="1" dirty="0">
                <a:solidFill>
                  <a:srgbClr val="92D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2400" b="1" dirty="0">
                  <a:solidFill>
                    <a:srgbClr val="92D05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定</a:t>
              </a:r>
            </a:p>
          </p:txBody>
        </p:sp>
      </p:grp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76"/>
    </mc:Choice>
    <mc:Fallback xmlns="">
      <p:transition spd="slow" advTm="43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40DCF3DB-B293-92D4-1953-D87E5AFAD0B4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B647D32D-3688-620B-201C-79EA48E2C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937" y="3212976"/>
            <a:ext cx="1737363" cy="1639299"/>
          </a:xfrm>
          <a:prstGeom prst="rect">
            <a:avLst/>
          </a:prstGeom>
        </p:spPr>
      </p:pic>
      <p:sp>
        <p:nvSpPr>
          <p:cNvPr id="6" name="縦巻き 5"/>
          <p:cNvSpPr/>
          <p:nvPr/>
        </p:nvSpPr>
        <p:spPr>
          <a:xfrm>
            <a:off x="586272" y="4536380"/>
            <a:ext cx="8610228" cy="1988964"/>
          </a:xfrm>
          <a:prstGeom prst="verticalScroll">
            <a:avLst/>
          </a:prstGeom>
          <a:solidFill>
            <a:schemeClr val="bg1"/>
          </a:solidFill>
          <a:ln w="44450">
            <a:solidFill>
              <a:srgbClr val="92D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8401050" cy="854968"/>
          </a:xfrm>
        </p:spPr>
        <p:txBody>
          <a:bodyPr>
            <a:normAutofit fontScale="90000"/>
          </a:bodyPr>
          <a:lstStyle/>
          <a:p>
            <a:r>
              <a:rPr lang="ja-JP" altLang="en-US" sz="4400" b="1" dirty="0">
                <a:solidFill>
                  <a:prstClr val="black"/>
                </a:solidFill>
              </a:rPr>
              <a:t>遂行機能障害 </a:t>
            </a:r>
            <a:r>
              <a:rPr lang="ja-JP" altLang="en-US" sz="3600" b="1" dirty="0">
                <a:solidFill>
                  <a:prstClr val="black"/>
                </a:solidFill>
              </a:rPr>
              <a:t>に対する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リハビリテーション②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390972" y="1268760"/>
            <a:ext cx="9680128" cy="52565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800" b="1" dirty="0" smtClean="0">
                <a:solidFill>
                  <a:srgbClr val="0000FF"/>
                </a:solidFill>
              </a:rPr>
              <a:t>自己教授法</a:t>
            </a:r>
            <a:endParaRPr kumimoji="1" lang="en-US" altLang="ja-JP" sz="28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ja-JP" altLang="en-US" sz="2800" b="1" dirty="0" smtClean="0"/>
              <a:t>　手順を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言語化</a:t>
            </a:r>
            <a:r>
              <a:rPr lang="ja-JP" altLang="en-US" sz="2800" b="1" dirty="0" smtClean="0"/>
              <a:t>させることで、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行動の自己調整を図る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800" b="1" dirty="0"/>
          </a:p>
          <a:p>
            <a:pPr marL="0" indent="0">
              <a:buNone/>
            </a:pPr>
            <a:r>
              <a:rPr lang="ja-JP" altLang="en-US" sz="2800" b="1" dirty="0" smtClean="0"/>
              <a:t>　例えば、一人で病棟の外に出ることが難しい場合</a:t>
            </a:r>
            <a:endParaRPr lang="en-US" altLang="ja-JP" sz="2800" b="1" dirty="0"/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“病棟から出る時のルール”を作り、言葉にして</a:t>
            </a:r>
            <a:endParaRPr lang="en-US" altLang="ja-JP" sz="2800" b="1" dirty="0"/>
          </a:p>
          <a:p>
            <a:pPr marL="0" indent="0">
              <a:buNone/>
            </a:pPr>
            <a:r>
              <a:rPr lang="ja-JP" altLang="en-US" sz="2800" b="1" dirty="0" smtClean="0"/>
              <a:t>　繰り返すことで、問題を解決していく</a:t>
            </a:r>
            <a:endParaRPr lang="en-US" altLang="ja-JP" sz="2800" b="1" dirty="0" smtClean="0"/>
          </a:p>
          <a:p>
            <a:pPr marL="0" indent="0">
              <a:buNone/>
            </a:pPr>
            <a:endParaRPr lang="en-US" altLang="ja-JP" sz="2800" b="1" dirty="0" smtClean="0"/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　　病棟から出る時は、</a:t>
            </a:r>
            <a:endParaRPr lang="en-US" altLang="ja-JP" sz="2800" b="1" dirty="0" smtClean="0"/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　　　①詰め所に行く</a:t>
            </a:r>
            <a:r>
              <a:rPr lang="ja-JP" altLang="en-US" sz="2800" b="1" dirty="0"/>
              <a:t>　</a:t>
            </a:r>
            <a:r>
              <a:rPr lang="ja-JP" altLang="en-US" sz="2800" b="1" dirty="0" smtClean="0"/>
              <a:t>　　②看護師に声をかける　</a:t>
            </a:r>
            <a:endParaRPr lang="en-US" altLang="ja-JP" sz="2800" b="1" dirty="0" smtClean="0"/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　　　③要件を伝える　　　④行ってきますカードを渡す</a:t>
            </a:r>
            <a:endParaRPr lang="en-US" altLang="ja-JP" sz="2800" b="1" dirty="0"/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5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76"/>
    </mc:Choice>
    <mc:Fallback xmlns="">
      <p:transition spd="slow" advTm="29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9A0C4C4-AA16-F9A1-4525-6568DE218485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F940B9EB-71C2-55DB-37A7-A4964A878B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9" r="7739"/>
          <a:stretch/>
        </p:blipFill>
        <p:spPr>
          <a:xfrm>
            <a:off x="7697316" y="2269813"/>
            <a:ext cx="2068984" cy="250233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9237662" cy="854968"/>
          </a:xfrm>
        </p:spPr>
        <p:txBody>
          <a:bodyPr>
            <a:normAutofit/>
          </a:bodyPr>
          <a:lstStyle/>
          <a:p>
            <a:r>
              <a:rPr lang="ja-JP" altLang="en-US" sz="4000" b="1" dirty="0" smtClean="0">
                <a:solidFill>
                  <a:prstClr val="black"/>
                </a:solidFill>
              </a:rPr>
              <a:t>社会的行動障害 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に</a:t>
            </a:r>
            <a:r>
              <a:rPr lang="ja-JP" altLang="en-US" sz="3200" b="1" dirty="0">
                <a:solidFill>
                  <a:prstClr val="black"/>
                </a:solidFill>
              </a:rPr>
              <a:t>対する</a:t>
            </a:r>
            <a:r>
              <a:rPr lang="ja-JP" altLang="en-US" sz="3200" b="1" dirty="0" smtClean="0">
                <a:solidFill>
                  <a:prstClr val="black"/>
                </a:solidFill>
              </a:rPr>
              <a:t>リハビリテーション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79004" y="1368152"/>
            <a:ext cx="8401050" cy="5301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800" b="1" dirty="0" smtClean="0"/>
              <a:t>　特定の訓練を繰り返すことで解決できる問題ではなく、</a:t>
            </a:r>
            <a:endParaRPr kumimoji="1" lang="en-US" altLang="ja-JP" sz="2800" b="1" dirty="0" smtClean="0"/>
          </a:p>
          <a:p>
            <a:pPr marL="0" indent="0">
              <a:buNone/>
            </a:pPr>
            <a:r>
              <a:rPr kumimoji="1" lang="ja-JP" altLang="en-US" sz="2800" b="1" dirty="0" smtClean="0"/>
              <a:t>ケースごとに、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それぞれの問題の対処を考える</a:t>
            </a:r>
            <a:endParaRPr kumimoji="1" lang="en-US" altLang="ja-JP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ja-JP" sz="2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ja-JP" altLang="en-US" sz="2800" b="1" dirty="0" smtClean="0">
                <a:solidFill>
                  <a:srgbClr val="0000FF"/>
                </a:solidFill>
              </a:rPr>
              <a:t>ポイント</a:t>
            </a:r>
            <a:endParaRPr kumimoji="1" lang="en-US" altLang="ja-JP" sz="2800" b="1" dirty="0"/>
          </a:p>
          <a:p>
            <a:pPr marL="623888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生活リズムを整え、疲れることをさける</a:t>
            </a:r>
            <a:endParaRPr lang="en-US" altLang="ja-JP" sz="2800" b="1" dirty="0"/>
          </a:p>
          <a:p>
            <a:pPr marL="350838" indent="0">
              <a:buClrTx/>
              <a:buSzPct val="100000"/>
              <a:buNone/>
            </a:pPr>
            <a:endParaRPr lang="en-US" altLang="ja-JP" sz="800" b="1" dirty="0" smtClean="0"/>
          </a:p>
          <a:p>
            <a:pPr marL="623888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臨機応変に考える機会を減らす</a:t>
            </a:r>
            <a:endParaRPr lang="en-US" altLang="ja-JP" sz="2800" b="1" dirty="0" smtClean="0"/>
          </a:p>
          <a:p>
            <a:pPr marL="623888" indent="-273050">
              <a:buClrTx/>
              <a:buSzPct val="100000"/>
              <a:buFont typeface="Arial" panose="020B0604020202020204" pitchFamily="34" charset="0"/>
              <a:buChar char="•"/>
            </a:pPr>
            <a:endParaRPr lang="en-US" altLang="ja-JP" sz="800" b="1" dirty="0"/>
          </a:p>
          <a:p>
            <a:pPr marL="623888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問題を詳しく分析し、きっかけや状況を</a:t>
            </a:r>
            <a:r>
              <a:rPr lang="ja-JP" altLang="en-US" sz="2800" b="1" dirty="0"/>
              <a:t>取</a:t>
            </a:r>
            <a:r>
              <a:rPr lang="ja-JP" altLang="en-US" sz="2800" b="1" dirty="0" smtClean="0"/>
              <a:t>りのぞく</a:t>
            </a:r>
            <a:endParaRPr lang="en-US" altLang="ja-JP" sz="2800" b="1" dirty="0" smtClean="0"/>
          </a:p>
          <a:p>
            <a:pPr marL="623888" indent="-273050">
              <a:buClrTx/>
              <a:buSzPct val="100000"/>
              <a:buFont typeface="Arial" panose="020B0604020202020204" pitchFamily="34" charset="0"/>
              <a:buChar char="•"/>
            </a:pPr>
            <a:endParaRPr lang="en-US" altLang="ja-JP" sz="800" b="1" dirty="0" smtClean="0"/>
          </a:p>
          <a:p>
            <a:pPr marL="623888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問題に対し本人を責めるのではなく、</a:t>
            </a:r>
            <a:endParaRPr lang="en-US" altLang="ja-JP" sz="2800" b="1" dirty="0" smtClean="0"/>
          </a:p>
          <a:p>
            <a:pPr marL="350838" indent="0">
              <a:buClrTx/>
              <a:buSzPct val="100000"/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解決する方法を一緒に考える</a:t>
            </a:r>
            <a:endParaRPr lang="en-US" altLang="ja-JP" sz="2800" b="1" dirty="0" smtClean="0"/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8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475"/>
    </mc:Choice>
    <mc:Fallback xmlns="">
      <p:transition spd="slow" advTm="514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250193" y="332656"/>
            <a:ext cx="3786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 smtClean="0">
                <a:solidFill>
                  <a:srgbClr val="0000FF"/>
                </a:solidFill>
              </a:rPr>
              <a:t>自動車運転評価</a:t>
            </a:r>
            <a:endParaRPr kumimoji="1" lang="ja-JP" altLang="en-US" sz="4000" b="1" dirty="0">
              <a:solidFill>
                <a:srgbClr val="0000FF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74648" y="1040542"/>
            <a:ext cx="8979901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3600" b="1" dirty="0" smtClean="0">
                <a:solidFill>
                  <a:srgbClr val="FF0000"/>
                </a:solidFill>
                <a:latin typeface="+mn-ea"/>
              </a:rPr>
              <a:t>SDSA</a:t>
            </a:r>
            <a:r>
              <a:rPr lang="ja-JP" altLang="en-US" sz="3600" b="1" dirty="0">
                <a:latin typeface="+mn-ea"/>
              </a:rPr>
              <a:t>　</a:t>
            </a:r>
            <a:r>
              <a:rPr lang="ja-JP" altLang="en-US" sz="2800" b="1" dirty="0" smtClean="0">
                <a:latin typeface="+mn-ea"/>
              </a:rPr>
              <a:t>（脳卒中ドライバーのスクリーニング評価 日本版）</a:t>
            </a:r>
            <a:endParaRPr lang="ja-JP" altLang="en-US" sz="2800" b="1" dirty="0">
              <a:latin typeface="+mn-ea"/>
            </a:endParaRPr>
          </a:p>
          <a:p>
            <a:r>
              <a:rPr lang="en-US" altLang="ja-JP" sz="2800" b="1" dirty="0" smtClean="0">
                <a:solidFill>
                  <a:srgbClr val="FF0000"/>
                </a:solidFill>
                <a:latin typeface="+mn-ea"/>
              </a:rPr>
              <a:t>(Stroke</a:t>
            </a:r>
            <a:r>
              <a:rPr lang="ja-JP" altLang="en-US" sz="28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+mn-ea"/>
              </a:rPr>
              <a:t>Driver’</a:t>
            </a:r>
            <a:r>
              <a:rPr lang="ja-JP" altLang="en-US" sz="28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+mn-ea"/>
              </a:rPr>
              <a:t>Screening</a:t>
            </a:r>
            <a:r>
              <a:rPr lang="ja-JP" altLang="en-US" sz="28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+mn-ea"/>
              </a:rPr>
              <a:t>Assessment</a:t>
            </a:r>
            <a:r>
              <a:rPr lang="ja-JP" altLang="en-US" sz="28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+mn-ea"/>
              </a:rPr>
              <a:t>Japanese</a:t>
            </a:r>
            <a:r>
              <a:rPr lang="ja-JP" altLang="en-US" sz="2800" b="1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ja-JP" sz="2800" b="1" dirty="0" smtClean="0">
                <a:solidFill>
                  <a:srgbClr val="FF0000"/>
                </a:solidFill>
                <a:latin typeface="+mn-ea"/>
              </a:rPr>
              <a:t>Version)</a:t>
            </a:r>
            <a:endParaRPr lang="en-US" altLang="ja-JP" sz="2800" b="1" dirty="0">
              <a:solidFill>
                <a:srgbClr val="FF0000"/>
              </a:solidFill>
              <a:latin typeface="+mn-ea"/>
            </a:endParaRPr>
          </a:p>
          <a:p>
            <a:r>
              <a:rPr lang="en-US" altLang="ja-JP" b="1" dirty="0">
                <a:latin typeface="+mn-ea"/>
              </a:rPr>
              <a:t>  </a:t>
            </a:r>
            <a:r>
              <a:rPr lang="en-US" altLang="ja-JP" b="1" dirty="0" smtClean="0">
                <a:latin typeface="+mn-ea"/>
              </a:rPr>
              <a:t>NB</a:t>
            </a:r>
            <a:r>
              <a:rPr lang="ja-JP" altLang="en-US" b="1" dirty="0" smtClean="0">
                <a:latin typeface="+mn-ea"/>
              </a:rPr>
              <a:t> </a:t>
            </a:r>
            <a:r>
              <a:rPr lang="en-US" altLang="ja-JP" b="1" dirty="0" smtClean="0">
                <a:latin typeface="+mn-ea"/>
              </a:rPr>
              <a:t>Lincoln,</a:t>
            </a:r>
            <a:r>
              <a:rPr lang="ja-JP" altLang="en-US" b="1" dirty="0" smtClean="0">
                <a:latin typeface="+mn-ea"/>
              </a:rPr>
              <a:t>　</a:t>
            </a:r>
            <a:r>
              <a:rPr lang="en-US" altLang="ja-JP" b="1" dirty="0" smtClean="0">
                <a:latin typeface="+mn-ea"/>
              </a:rPr>
              <a:t>KA</a:t>
            </a:r>
            <a:r>
              <a:rPr lang="ja-JP" altLang="en-US" b="1" dirty="0" smtClean="0">
                <a:latin typeface="+mn-ea"/>
              </a:rPr>
              <a:t> </a:t>
            </a:r>
            <a:r>
              <a:rPr lang="en-US" altLang="ja-JP" b="1" dirty="0" smtClean="0">
                <a:latin typeface="+mn-ea"/>
              </a:rPr>
              <a:t>Radford,</a:t>
            </a:r>
            <a:r>
              <a:rPr lang="ja-JP" altLang="en-US" b="1" dirty="0" smtClean="0">
                <a:latin typeface="+mn-ea"/>
              </a:rPr>
              <a:t>　</a:t>
            </a:r>
            <a:r>
              <a:rPr lang="en-US" altLang="ja-JP" b="1" dirty="0" smtClean="0">
                <a:latin typeface="+mn-ea"/>
              </a:rPr>
              <a:t>FM</a:t>
            </a:r>
            <a:r>
              <a:rPr lang="ja-JP" altLang="en-US" b="1" dirty="0">
                <a:latin typeface="+mn-ea"/>
              </a:rPr>
              <a:t> </a:t>
            </a:r>
            <a:r>
              <a:rPr lang="en-US" altLang="ja-JP" b="1" dirty="0" smtClean="0">
                <a:latin typeface="+mn-ea"/>
              </a:rPr>
              <a:t>Nouri</a:t>
            </a:r>
            <a:r>
              <a:rPr lang="ja-JP" altLang="en-US" b="1" dirty="0">
                <a:latin typeface="+mn-ea"/>
              </a:rPr>
              <a:t> </a:t>
            </a:r>
            <a:r>
              <a:rPr lang="en-US" altLang="ja-JP" b="1" dirty="0" smtClean="0">
                <a:latin typeface="+mn-ea"/>
              </a:rPr>
              <a:t>1994</a:t>
            </a:r>
            <a:r>
              <a:rPr lang="ja-JP" altLang="en-US" b="1" dirty="0" err="1" smtClean="0">
                <a:latin typeface="+mn-ea"/>
              </a:rPr>
              <a:t>、</a:t>
            </a:r>
            <a:r>
              <a:rPr lang="ja-JP" altLang="en-US" sz="2800" b="1" dirty="0" smtClean="0">
                <a:latin typeface="+mn-ea"/>
              </a:rPr>
              <a:t> </a:t>
            </a:r>
            <a:r>
              <a:rPr lang="ja-JP" altLang="en-US" b="1" dirty="0">
                <a:latin typeface="+mn-ea"/>
              </a:rPr>
              <a:t>監訳　</a:t>
            </a:r>
            <a:r>
              <a:rPr lang="ja-JP" altLang="en-US" b="1" dirty="0" smtClean="0">
                <a:latin typeface="+mn-ea"/>
              </a:rPr>
              <a:t>三村 將</a:t>
            </a:r>
            <a:r>
              <a:rPr lang="ja-JP" altLang="en-US" b="1" dirty="0">
                <a:latin typeface="+mn-ea"/>
              </a:rPr>
              <a:t> </a:t>
            </a:r>
            <a:r>
              <a:rPr lang="ja-JP" altLang="en-US" b="1" dirty="0" smtClean="0">
                <a:latin typeface="+mn-ea"/>
              </a:rPr>
              <a:t>他 </a:t>
            </a:r>
            <a:r>
              <a:rPr lang="en-US" altLang="ja-JP" b="1" dirty="0" smtClean="0">
                <a:latin typeface="+mn-ea"/>
              </a:rPr>
              <a:t>2015</a:t>
            </a:r>
            <a:endParaRPr lang="en-US" altLang="ja-JP" b="1" dirty="0">
              <a:latin typeface="+mn-ea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223620" y="3661477"/>
            <a:ext cx="3672408" cy="1179512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注意、</a:t>
            </a:r>
            <a:r>
              <a:rPr lang="ja-JP" altLang="en-US" sz="2800" b="1" dirty="0" smtClean="0">
                <a:latin typeface="+mn-ea"/>
              </a:rPr>
              <a:t>空間認知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lang="ja-JP" altLang="en-US" sz="2800" b="1" dirty="0" smtClean="0">
                <a:latin typeface="+mn-ea"/>
              </a:rPr>
              <a:t>非言語性推測力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931032" y="3005337"/>
            <a:ext cx="8532948" cy="3240360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1</a:t>
            </a:r>
            <a:r>
              <a:rPr kumimoji="1" lang="ja-JP" alt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ドット抹消　　　　注意の持続性、選択制、方向性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2</a:t>
            </a:r>
            <a:r>
              <a:rPr kumimoji="1" lang="ja-JP" alt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方向スクエアマトリックス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3</a:t>
            </a:r>
            <a:r>
              <a:rPr kumimoji="1" lang="ja-JP" alt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コンパススクエアマトリックス　　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4</a:t>
            </a:r>
            <a:r>
              <a:rPr kumimoji="1" lang="ja-JP" altLang="en-US" sz="28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、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道路標識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" name="右中かっこ 6"/>
          <p:cNvSpPr/>
          <p:nvPr/>
        </p:nvSpPr>
        <p:spPr>
          <a:xfrm>
            <a:off x="5611552" y="3645024"/>
            <a:ext cx="432048" cy="115212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0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5"/>
    </mc:Choice>
    <mc:Fallback xmlns="">
      <p:transition spd="slow" advTm="54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51012" y="476672"/>
            <a:ext cx="849694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  <a:latin typeface="+mn-ea"/>
              </a:rPr>
              <a:t>ドライビングシミュレータ</a:t>
            </a:r>
            <a:endParaRPr lang="en-US" altLang="ja-JP" sz="3600" b="1" dirty="0" smtClean="0">
              <a:solidFill>
                <a:srgbClr val="FF0000"/>
              </a:solidFill>
              <a:latin typeface="+mn-ea"/>
            </a:endParaRPr>
          </a:p>
          <a:p>
            <a:r>
              <a:rPr lang="en-US" altLang="ja-JP" sz="3600" b="1" dirty="0" smtClean="0">
                <a:latin typeface="+mn-ea"/>
              </a:rPr>
              <a:t>Honda</a:t>
            </a:r>
            <a:r>
              <a:rPr lang="ja-JP" altLang="en-US" sz="3600" b="1" dirty="0" smtClean="0">
                <a:latin typeface="+mn-ea"/>
              </a:rPr>
              <a:t> セーフティナビ</a:t>
            </a:r>
            <a:r>
              <a:rPr lang="en-US" altLang="ja-JP" sz="2400" b="1" dirty="0" smtClean="0">
                <a:latin typeface="+mn-ea"/>
              </a:rPr>
              <a:t> </a:t>
            </a:r>
            <a:endParaRPr lang="en-US" altLang="ja-JP" sz="4400" b="1" dirty="0">
              <a:latin typeface="+mn-ea"/>
            </a:endParaRPr>
          </a:p>
          <a:p>
            <a:endParaRPr lang="en-US" altLang="ja-JP" b="1" dirty="0">
              <a:latin typeface="+mn-ea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30714" y="2592655"/>
            <a:ext cx="8820150" cy="3875205"/>
          </a:xfrm>
          <a:prstGeom prst="rect">
            <a:avLst/>
          </a:prstGeom>
        </p:spPr>
        <p:txBody>
          <a:bodyPr/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cs typeface="+mn-cs"/>
              </a:rPr>
              <a:t>運転反応検査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457200" marR="0" lvl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単純反応検査</a:t>
            </a:r>
            <a:r>
              <a:rPr lang="ja-JP" altLang="en-US" sz="2800" b="1" dirty="0">
                <a:latin typeface="+mn-ea"/>
              </a:rPr>
              <a:t>　</a:t>
            </a:r>
            <a:r>
              <a:rPr lang="ja-JP" altLang="en-US" sz="2800" b="1" dirty="0" smtClean="0">
                <a:latin typeface="+mn-ea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アクセルペダルの操作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457200" marR="0" lvl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選択反応検査</a:t>
            </a:r>
            <a:r>
              <a:rPr lang="ja-JP" altLang="en-US" sz="2800" b="1" dirty="0">
                <a:latin typeface="+mn-ea"/>
              </a:rPr>
              <a:t>　</a:t>
            </a:r>
            <a:r>
              <a:rPr lang="ja-JP" altLang="en-US" sz="2800" b="1" dirty="0" smtClean="0">
                <a:latin typeface="+mn-ea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決められた操作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457200" marR="0" lvl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ハンドル操作検査</a:t>
            </a:r>
            <a:r>
              <a:rPr lang="ja-JP" altLang="en-US" sz="2800" b="1" dirty="0">
                <a:latin typeface="+mn-ea"/>
              </a:rPr>
              <a:t>　</a:t>
            </a:r>
            <a:r>
              <a:rPr lang="ja-JP" altLang="en-US" sz="2800" b="1" dirty="0" smtClean="0">
                <a:latin typeface="+mn-ea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ハンドル操作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457200" marR="0" lvl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注意分配・複数作業検査</a:t>
            </a:r>
            <a:r>
              <a:rPr lang="ja-JP" altLang="en-US" sz="2800" b="1" dirty="0">
                <a:latin typeface="+mn-ea"/>
              </a:rPr>
              <a:t>　</a:t>
            </a:r>
            <a:r>
              <a:rPr lang="ja-JP" altLang="en-US" sz="2800" b="1" dirty="0" smtClean="0">
                <a:latin typeface="+mn-ea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複数反応操作</a:t>
            </a: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457200" marR="0" lvl="0" indent="-2825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cs typeface="+mn-cs"/>
              </a:rPr>
              <a:t>危険予測体験</a:t>
            </a:r>
            <a:r>
              <a:rPr kumimoji="1" lang="ja-JP" alt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ea"/>
                <a:cs typeface="+mn-cs"/>
              </a:rPr>
              <a:t>　　　運転環境を再現した危険予測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835" y="502703"/>
            <a:ext cx="3325666" cy="2494249"/>
          </a:xfrm>
          <a:prstGeom prst="rect">
            <a:avLst/>
          </a:prstGeom>
        </p:spPr>
      </p:pic>
      <p:pic>
        <p:nvPicPr>
          <p:cNvPr id="8" name="オーディオ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3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60"/>
    </mc:Choice>
    <mc:Fallback xmlns="">
      <p:transition spd="slow" advTm="45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42975" y="63062"/>
            <a:ext cx="8401050" cy="1143000"/>
          </a:xfrm>
        </p:spPr>
        <p:txBody>
          <a:bodyPr>
            <a:normAutofit/>
          </a:bodyPr>
          <a:lstStyle/>
          <a:p>
            <a:pPr algn="ctr"/>
            <a:r>
              <a:rPr lang="ja-JP" altLang="en-US" sz="4400" b="1" dirty="0" smtClean="0">
                <a:solidFill>
                  <a:schemeClr val="tx1"/>
                </a:solidFill>
              </a:rPr>
              <a:t>高次脳機能障害の治療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632681" y="1463548"/>
            <a:ext cx="9021638" cy="4873752"/>
          </a:xfrm>
        </p:spPr>
        <p:txBody>
          <a:bodyPr>
            <a:noAutofit/>
          </a:bodyPr>
          <a:lstStyle/>
          <a:p>
            <a:pPr marL="0" indent="0">
              <a:buClrTx/>
              <a:buSzPct val="100000"/>
              <a:buNone/>
            </a:pPr>
            <a:r>
              <a:rPr lang="ja-JP" altLang="en-US" sz="2800" b="1" dirty="0" smtClean="0"/>
              <a:t>　高次</a:t>
            </a:r>
            <a:r>
              <a:rPr lang="ja-JP" altLang="en-US" sz="2800" b="1" dirty="0"/>
              <a:t>脳機能障害に対する治療は</a:t>
            </a:r>
            <a:r>
              <a:rPr lang="ja-JP" altLang="en-US" sz="2800" b="1" dirty="0" smtClean="0"/>
              <a:t>、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日常</a:t>
            </a:r>
            <a:r>
              <a:rPr lang="ja-JP" altLang="en-US" sz="2800" b="1" dirty="0">
                <a:solidFill>
                  <a:srgbClr val="FF0000"/>
                </a:solidFill>
              </a:rPr>
              <a:t>生活に適応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する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pPr marL="0" indent="0">
              <a:buClrTx/>
              <a:buSzPct val="100000"/>
              <a:buNone/>
            </a:pPr>
            <a:r>
              <a:rPr lang="ja-JP" altLang="en-US" sz="2800" b="1" dirty="0" smtClean="0">
                <a:solidFill>
                  <a:srgbClr val="FF0000"/>
                </a:solidFill>
              </a:rPr>
              <a:t>ための</a:t>
            </a:r>
            <a:r>
              <a:rPr lang="ja-JP" altLang="en-US" sz="2800" b="1" dirty="0">
                <a:solidFill>
                  <a:srgbClr val="FF0000"/>
                </a:solidFill>
              </a:rPr>
              <a:t>リハビリテーション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に</a:t>
            </a:r>
            <a:r>
              <a:rPr lang="ja-JP" altLang="en-US" sz="2800" b="1" dirty="0">
                <a:solidFill>
                  <a:srgbClr val="FF0000"/>
                </a:solidFill>
              </a:rPr>
              <a:t>よる治療</a:t>
            </a:r>
            <a:r>
              <a:rPr lang="ja-JP" altLang="en-US" sz="2800" b="1" dirty="0"/>
              <a:t>が</a:t>
            </a:r>
            <a:r>
              <a:rPr lang="ja-JP" altLang="en-US" sz="2800" b="1" dirty="0" smtClean="0"/>
              <a:t>中心となります。</a:t>
            </a:r>
            <a:endParaRPr lang="en-US" altLang="ja-JP" sz="2800" b="1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endParaRPr lang="en-US" altLang="ja-JP" sz="1400" b="1" dirty="0"/>
          </a:p>
          <a:p>
            <a:pPr marL="0" indent="0">
              <a:buClrTx/>
              <a:buSzPct val="100000"/>
              <a:buNone/>
            </a:pPr>
            <a:r>
              <a:rPr lang="ja-JP" altLang="en-US" sz="2800" b="1" dirty="0" smtClean="0">
                <a:solidFill>
                  <a:srgbClr val="0000FF"/>
                </a:solidFill>
              </a:rPr>
              <a:t>　リハビリテーション</a:t>
            </a:r>
            <a:r>
              <a:rPr lang="ja-JP" altLang="en-US" sz="2800" b="1" dirty="0" smtClean="0"/>
              <a:t>とは、</a:t>
            </a:r>
            <a:endParaRPr lang="en-US" altLang="ja-JP" sz="2800" b="1" dirty="0" smtClean="0"/>
          </a:p>
          <a:p>
            <a:pPr marL="0" indent="0">
              <a:buClrTx/>
              <a:buSzPct val="100000"/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ラテン語の　「</a:t>
            </a:r>
            <a:r>
              <a:rPr lang="en-US" altLang="ja-JP" sz="2800" b="1" dirty="0" smtClean="0"/>
              <a:t>re</a:t>
            </a:r>
            <a:r>
              <a:rPr lang="ja-JP" altLang="en-US" sz="2800" b="1" dirty="0" smtClean="0"/>
              <a:t>（再び）」＋</a:t>
            </a:r>
            <a:r>
              <a:rPr lang="en-US" altLang="ja-JP" sz="2800" b="1" dirty="0" err="1" smtClean="0"/>
              <a:t>habilis</a:t>
            </a:r>
            <a:r>
              <a:rPr lang="ja-JP" altLang="en-US" sz="2800" b="1" dirty="0" smtClean="0"/>
              <a:t>（適した）」が語源で、</a:t>
            </a:r>
            <a:endParaRPr lang="en-US" altLang="ja-JP" sz="2800" b="1" dirty="0" smtClean="0"/>
          </a:p>
          <a:p>
            <a:pPr marL="0" indent="0">
              <a:buClrTx/>
              <a:buSzPct val="100000"/>
              <a:buNone/>
            </a:pPr>
            <a:r>
              <a:rPr lang="ja-JP" altLang="en-US" sz="2800" b="1" dirty="0" smtClean="0"/>
              <a:t>「再び適した状態になること」「本来あるべき状態への回復」</a:t>
            </a:r>
            <a:endParaRPr lang="en-US" altLang="ja-JP" sz="2800" b="1" dirty="0" smtClean="0"/>
          </a:p>
          <a:p>
            <a:pPr marL="0" indent="0">
              <a:buClrTx/>
              <a:buSzPct val="100000"/>
              <a:buNone/>
            </a:pPr>
            <a:r>
              <a:rPr lang="ja-JP" altLang="en-US" sz="2800" b="1" dirty="0" smtClean="0"/>
              <a:t>などの意味があります。</a:t>
            </a:r>
            <a:endParaRPr lang="en-US" altLang="ja-JP" sz="2800" b="1" dirty="0" smtClean="0"/>
          </a:p>
        </p:txBody>
      </p:sp>
      <p:pic>
        <p:nvPicPr>
          <p:cNvPr id="8" name="図 7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A24186B0-AEA1-CDA0-98FA-18315BEFDFD0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5D8D47BE-77B9-3862-9AA6-A6B913A7F2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03" t="10975" r="20162" b="34010"/>
          <a:stretch/>
        </p:blipFill>
        <p:spPr>
          <a:xfrm>
            <a:off x="3965136" y="4798447"/>
            <a:ext cx="2376264" cy="184365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0AB7FB6-F716-1DE0-3BA7-7801A3652AFD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E1F80B35-78EF-9EE4-F41B-F91D22FBED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19" t="162" r="8214" b="7156"/>
          <a:stretch/>
        </p:blipFill>
        <p:spPr>
          <a:xfrm>
            <a:off x="1467095" y="4664746"/>
            <a:ext cx="2141074" cy="21110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D1DE25F2-0FE7-A17D-8365-543BB70845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06" t="17015" r="10902" b="14789"/>
          <a:stretch/>
        </p:blipFill>
        <p:spPr>
          <a:xfrm>
            <a:off x="6698367" y="4970912"/>
            <a:ext cx="2250205" cy="1623874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90"/>
    </mc:Choice>
    <mc:Fallback xmlns="">
      <p:transition spd="slow" advTm="2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7F6F835A-6F85-F934-FB11-F87B4177092C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343B40AC-3F4C-727D-A7C5-BB664192F0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37" r="17886" b="11630"/>
          <a:stretch/>
        </p:blipFill>
        <p:spPr>
          <a:xfrm>
            <a:off x="6628629" y="2664378"/>
            <a:ext cx="2832871" cy="215966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42974" y="332656"/>
            <a:ext cx="8401050" cy="634082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リハビリテーションの方法</a:t>
            </a:r>
            <a:endParaRPr kumimoji="1" lang="ja-JP" alt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722721" y="1096868"/>
            <a:ext cx="8879469" cy="5737848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ja-JP" altLang="en-US" sz="2800" b="1" dirty="0" smtClean="0">
                <a:solidFill>
                  <a:srgbClr val="0000FF"/>
                </a:solidFill>
              </a:rPr>
              <a:t>機能障害に対する</a:t>
            </a:r>
            <a:r>
              <a:rPr kumimoji="1" lang="ja-JP" altLang="en-US" sz="2800" b="1" dirty="0" smtClean="0">
                <a:solidFill>
                  <a:srgbClr val="0000FF"/>
                </a:solidFill>
              </a:rPr>
              <a:t>訓練</a:t>
            </a:r>
            <a:endParaRPr lang="en-US" altLang="ja-JP" sz="2800" b="1" dirty="0">
              <a:solidFill>
                <a:srgbClr val="0000FF"/>
              </a:solidFill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ja-JP" altLang="en-US" sz="2800" b="1" dirty="0" smtClean="0"/>
              <a:t>　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支障をきたした認知機能の改善</a:t>
            </a:r>
            <a:r>
              <a:rPr lang="ja-JP" altLang="en-US" sz="2800" b="1" dirty="0"/>
              <a:t>を</a:t>
            </a:r>
            <a:r>
              <a:rPr lang="ja-JP" altLang="en-US" sz="2800" b="1" dirty="0" smtClean="0"/>
              <a:t>目指す</a:t>
            </a:r>
            <a:endParaRPr lang="en-US" altLang="ja-JP" sz="2800" b="1" dirty="0" smtClean="0"/>
          </a:p>
          <a:p>
            <a:pPr marL="263525" indent="0">
              <a:buClrTx/>
              <a:buSzPct val="100000"/>
              <a:buNone/>
            </a:pPr>
            <a:endParaRPr lang="en-US" altLang="ja-JP" sz="1200" b="1" dirty="0" smtClean="0"/>
          </a:p>
          <a:p>
            <a:pPr marL="0" indent="0">
              <a:buNone/>
            </a:pPr>
            <a:r>
              <a:rPr lang="ja-JP" altLang="en-US" sz="2800" b="1" dirty="0" smtClean="0">
                <a:solidFill>
                  <a:srgbClr val="0000FF"/>
                </a:solidFill>
              </a:rPr>
              <a:t>生活訓練</a:t>
            </a:r>
            <a:endParaRPr lang="en-US" altLang="ja-JP" sz="2800" b="1" dirty="0" smtClean="0">
              <a:solidFill>
                <a:srgbClr val="0000FF"/>
              </a:solidFill>
              <a:latin typeface="DotumChe" panose="020B0609000101010101" pitchFamily="49" charset="-127"/>
              <a:ea typeface="DotumChe" panose="020B0609000101010101" pitchFamily="49" charset="-127"/>
            </a:endParaRPr>
          </a:p>
          <a:p>
            <a:pPr marL="263525" indent="0">
              <a:buClr>
                <a:schemeClr val="tx1"/>
              </a:buClr>
              <a:buSzPct val="100000"/>
              <a:buNone/>
            </a:pPr>
            <a:r>
              <a:rPr lang="ja-JP" altLang="en-US" sz="2800" b="1" dirty="0" smtClean="0">
                <a:solidFill>
                  <a:srgbClr val="FF0000"/>
                </a:solidFill>
                <a:latin typeface="+mn-ea"/>
              </a:rPr>
              <a:t>日常生活の自立、生活の安定</a:t>
            </a:r>
            <a:r>
              <a:rPr lang="ja-JP" altLang="en-US" sz="2800" b="1" dirty="0" smtClean="0">
                <a:latin typeface="+mn-ea"/>
              </a:rPr>
              <a:t>を目指す</a:t>
            </a:r>
            <a:endParaRPr lang="en-US" altLang="ja-JP" sz="2800" b="1" dirty="0">
              <a:latin typeface="+mn-ea"/>
            </a:endParaRPr>
          </a:p>
          <a:p>
            <a:pPr marL="536575" indent="-2730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>
                <a:latin typeface="+mn-ea"/>
              </a:rPr>
              <a:t>代償手段の活用</a:t>
            </a:r>
            <a:endParaRPr lang="en-US" altLang="ja-JP" sz="2800" b="1" dirty="0" smtClean="0">
              <a:latin typeface="+mn-ea"/>
            </a:endParaRPr>
          </a:p>
          <a:p>
            <a:pPr marL="536575" indent="-2730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>
                <a:latin typeface="+mn-ea"/>
              </a:rPr>
              <a:t>環境調整</a:t>
            </a:r>
            <a:endParaRPr lang="en-US" altLang="ja-JP" sz="2800" b="1" dirty="0" smtClean="0">
              <a:latin typeface="+mn-ea"/>
            </a:endParaRPr>
          </a:p>
          <a:p>
            <a:pPr marL="536575" indent="-2730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endParaRPr lang="en-US" altLang="ja-JP" sz="1200" b="1" dirty="0" smtClean="0"/>
          </a:p>
          <a:p>
            <a:pPr marL="0" indent="0">
              <a:buNone/>
            </a:pPr>
            <a:r>
              <a:rPr kumimoji="1" lang="ja-JP" altLang="en-US" sz="2800" b="1" dirty="0" smtClean="0">
                <a:solidFill>
                  <a:srgbClr val="0000FF"/>
                </a:solidFill>
              </a:rPr>
              <a:t>社会参加の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サポート</a:t>
            </a:r>
            <a:endParaRPr kumimoji="1" lang="en-US" altLang="ja-JP" sz="28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ja-JP" altLang="en-US" sz="2800" b="1" dirty="0" smtClean="0"/>
              <a:t>　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社会活動能力を高め、社会参加を支援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pPr marL="536575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就労支援</a:t>
            </a:r>
            <a:endParaRPr lang="en-US" altLang="ja-JP" sz="2800" b="1" dirty="0" smtClean="0"/>
          </a:p>
          <a:p>
            <a:pPr marL="536575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自動車運転評価</a:t>
            </a:r>
            <a:endParaRPr kumimoji="1" lang="ja-JP" altLang="en-US" sz="2800" b="1" dirty="0"/>
          </a:p>
        </p:txBody>
      </p: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925065E0-E701-7849-1DAE-F62882650E55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BBC489FE-43F8-672C-71CA-1E645CDF5D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3448" y="5052102"/>
            <a:ext cx="2510576" cy="18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0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9"/>
    </mc:Choice>
    <mc:Fallback xmlns="">
      <p:transition spd="slow" advTm="4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8401050" cy="854968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400" b="1" dirty="0" smtClean="0">
                <a:solidFill>
                  <a:schemeClr val="tx1"/>
                </a:solidFill>
              </a:rPr>
              <a:t>記憶障害 </a:t>
            </a:r>
            <a:r>
              <a:rPr kumimoji="1" lang="ja-JP" altLang="en-US" sz="3600" b="1" dirty="0" smtClean="0">
                <a:solidFill>
                  <a:schemeClr val="tx1"/>
                </a:solidFill>
              </a:rPr>
              <a:t>に対するリハビリテーション①</a:t>
            </a:r>
            <a:endParaRPr kumimoji="1" lang="ja-JP" alt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776697" y="2204864"/>
            <a:ext cx="8733606" cy="4873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200" b="1" dirty="0" smtClean="0">
                <a:solidFill>
                  <a:srgbClr val="0000FF"/>
                </a:solidFill>
              </a:rPr>
              <a:t>ポイント</a:t>
            </a:r>
            <a:endParaRPr lang="en-US" altLang="ja-JP" sz="3200" b="1" dirty="0" smtClean="0">
              <a:solidFill>
                <a:srgbClr val="0000FF"/>
              </a:solidFill>
            </a:endParaRP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3200" b="1" dirty="0" smtClean="0">
                <a:solidFill>
                  <a:srgbClr val="FF0000"/>
                </a:solidFill>
              </a:rPr>
              <a:t>日常生活</a:t>
            </a:r>
            <a:r>
              <a:rPr lang="ja-JP" altLang="en-US" sz="3200" b="1" dirty="0">
                <a:solidFill>
                  <a:srgbClr val="FF0000"/>
                </a:solidFill>
              </a:rPr>
              <a:t>上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の問題点に注目</a:t>
            </a:r>
            <a:r>
              <a:rPr lang="ja-JP" altLang="en-US" sz="3200" b="1" dirty="0" smtClean="0"/>
              <a:t>する</a:t>
            </a:r>
            <a:endParaRPr lang="en-US" altLang="ja-JP" sz="3200" b="1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endParaRPr lang="en-US" altLang="ja-JP" sz="1000" b="1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3200" b="1" dirty="0" smtClean="0"/>
              <a:t>障害の重症度や特徴に合わせた方法を選ぶ</a:t>
            </a:r>
            <a:endParaRPr lang="en-US" altLang="ja-JP" sz="3200" b="1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endParaRPr lang="en-US" altLang="ja-JP" sz="1000" b="1" dirty="0" smtClean="0"/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3200" b="1" dirty="0" smtClean="0"/>
              <a:t>忘れても困らないようにするため、</a:t>
            </a:r>
            <a:endParaRPr lang="en-US" altLang="ja-JP" sz="3200" b="1" dirty="0" smtClean="0"/>
          </a:p>
          <a:p>
            <a:pPr marL="0" indent="0">
              <a:buClrTx/>
              <a:buSzPct val="100000"/>
              <a:buNone/>
            </a:pPr>
            <a:r>
              <a:rPr lang="ja-JP" altLang="en-US" sz="3200" b="1" dirty="0">
                <a:solidFill>
                  <a:srgbClr val="FF0000"/>
                </a:solidFill>
              </a:rPr>
              <a:t>　</a:t>
            </a:r>
            <a:r>
              <a:rPr lang="ja-JP" altLang="en-US" sz="3200" b="1" dirty="0" smtClean="0">
                <a:solidFill>
                  <a:srgbClr val="FF0000"/>
                </a:solidFill>
              </a:rPr>
              <a:t>代償手段を活用し、サポートする人をつくる</a:t>
            </a:r>
            <a:endParaRPr lang="en-US" altLang="ja-JP" sz="3200" b="1" dirty="0" smtClean="0">
              <a:solidFill>
                <a:srgbClr val="FF0000"/>
              </a:solidFill>
            </a:endParaRPr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B647D32D-3688-620B-201C-79EA48E2CCE1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BB3DD486-DABD-518C-E9F3-4891DF16FA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913" y="1234571"/>
            <a:ext cx="1821415" cy="18437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78649C24-4347-6D9A-7B86-1E0B647189FE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B8FADBE3-CAC1-FF73-1369-9D4FCFFB4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9177" y="1700808"/>
            <a:ext cx="1805409" cy="19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27"/>
    </mc:Choice>
    <mc:Fallback xmlns="">
      <p:transition spd="slow" advTm="3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8401050" cy="854968"/>
          </a:xfrm>
        </p:spPr>
        <p:txBody>
          <a:bodyPr>
            <a:normAutofit/>
          </a:bodyPr>
          <a:lstStyle/>
          <a:p>
            <a:r>
              <a:rPr lang="ja-JP" altLang="en-US" sz="4400" b="1" dirty="0">
                <a:solidFill>
                  <a:prstClr val="black"/>
                </a:solidFill>
              </a:rPr>
              <a:t>記憶障害 </a:t>
            </a:r>
            <a:r>
              <a:rPr lang="ja-JP" altLang="en-US" sz="3600" b="1" dirty="0">
                <a:solidFill>
                  <a:prstClr val="black"/>
                </a:solidFill>
              </a:rPr>
              <a:t>に対する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リハビリテーション②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514350" y="1340768"/>
            <a:ext cx="9093646" cy="5133184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SzPct val="100000"/>
              <a:buNone/>
            </a:pPr>
            <a:r>
              <a:rPr kumimoji="1" lang="ja-JP" altLang="en-US" sz="2800" b="1" dirty="0" smtClean="0">
                <a:solidFill>
                  <a:srgbClr val="0000FF"/>
                </a:solidFill>
              </a:rPr>
              <a:t>間隔伸長法（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spaced retrieval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：</a:t>
            </a:r>
            <a:r>
              <a:rPr lang="en-US" altLang="ja-JP" sz="2800" b="1" dirty="0" smtClean="0">
                <a:solidFill>
                  <a:srgbClr val="0000FF"/>
                </a:solidFill>
              </a:rPr>
              <a:t>SR</a:t>
            </a:r>
            <a:r>
              <a:rPr lang="ja-JP" altLang="en-US" sz="2800" b="1" dirty="0" smtClean="0">
                <a:solidFill>
                  <a:srgbClr val="0000FF"/>
                </a:solidFill>
              </a:rPr>
              <a:t>法）</a:t>
            </a: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altLang="ja-JP" sz="1200" b="1" dirty="0" smtClean="0">
              <a:solidFill>
                <a:srgbClr val="0000FF"/>
              </a:solidFill>
            </a:endParaRPr>
          </a:p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ja-JP" altLang="en-US" sz="2800" b="1" dirty="0" smtClean="0"/>
              <a:t>　　覚えてもらいたいこ</a:t>
            </a:r>
            <a:r>
              <a:rPr lang="ja-JP" altLang="en-US" sz="2800" b="1" dirty="0"/>
              <a:t>と</a:t>
            </a:r>
            <a:r>
              <a:rPr lang="ja-JP" altLang="en-US" sz="2800" b="1" dirty="0" smtClean="0"/>
              <a:t>を、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間隔を</a:t>
            </a:r>
            <a:r>
              <a:rPr lang="ja-JP" altLang="en-US" sz="2800" b="1" dirty="0">
                <a:solidFill>
                  <a:srgbClr val="FF0000"/>
                </a:solidFill>
              </a:rPr>
              <a:t>徐々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に伸ばしながら</a:t>
            </a:r>
            <a:r>
              <a:rPr lang="ja-JP" altLang="en-US" sz="2800" b="1" dirty="0" smtClean="0"/>
              <a:t>覚え、</a:t>
            </a:r>
            <a:endParaRPr lang="en-US" altLang="ja-JP" sz="2800" b="1" dirty="0" smtClean="0"/>
          </a:p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最終的には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長期にわたって思い出せるように</a:t>
            </a:r>
            <a:r>
              <a:rPr lang="ja-JP" altLang="en-US" sz="2800" b="1" dirty="0" smtClean="0"/>
              <a:t>する方法</a:t>
            </a:r>
            <a:endParaRPr lang="en-US" altLang="ja-JP" sz="2800" b="1" dirty="0" smtClean="0"/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altLang="ja-JP" sz="2800" b="1" dirty="0" smtClean="0"/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①直後、②</a:t>
            </a:r>
            <a:r>
              <a:rPr lang="en-US" altLang="ja-JP" sz="2800" b="1" dirty="0" smtClean="0"/>
              <a:t>15</a:t>
            </a:r>
            <a:r>
              <a:rPr lang="ja-JP" altLang="en-US" sz="2800" b="1" dirty="0" smtClean="0"/>
              <a:t>秒後</a:t>
            </a:r>
            <a:r>
              <a:rPr lang="ja-JP" altLang="en-US" sz="2800" b="1" dirty="0"/>
              <a:t>、</a:t>
            </a:r>
            <a:r>
              <a:rPr lang="ja-JP" altLang="en-US" sz="2800" b="1" dirty="0" smtClean="0"/>
              <a:t>③</a:t>
            </a:r>
            <a:r>
              <a:rPr lang="en-US" altLang="ja-JP" sz="2800" b="1" dirty="0" smtClean="0"/>
              <a:t>30</a:t>
            </a:r>
            <a:r>
              <a:rPr lang="ja-JP" altLang="en-US" sz="2800" b="1" dirty="0" smtClean="0"/>
              <a:t>秒後、④</a:t>
            </a:r>
            <a:r>
              <a:rPr lang="en-US" altLang="ja-JP" sz="2800" b="1" dirty="0" smtClean="0"/>
              <a:t>1</a:t>
            </a:r>
            <a:r>
              <a:rPr lang="ja-JP" altLang="en-US" sz="2800" b="1" dirty="0" smtClean="0"/>
              <a:t> 分後・・・と、</a:t>
            </a:r>
            <a:endParaRPr lang="en-US" altLang="ja-JP" sz="2800" b="1" dirty="0" smtClean="0"/>
          </a:p>
          <a:p>
            <a:pPr marL="0" indent="0">
              <a:buClr>
                <a:schemeClr val="tx1"/>
              </a:buClr>
              <a:buSzPct val="100000"/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思い出す間隔を徐々に伸ばしていく</a:t>
            </a:r>
            <a:endParaRPr lang="en-US" altLang="ja-JP" sz="2800" b="1" dirty="0" smtClean="0"/>
          </a:p>
          <a:p>
            <a:pPr marL="0" indent="0">
              <a:buClr>
                <a:schemeClr val="tx1"/>
              </a:buClr>
              <a:buSzPct val="100000"/>
              <a:buNone/>
            </a:pPr>
            <a:endParaRPr lang="en-US" altLang="ja-JP" sz="1200" b="1" dirty="0"/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失敗したら正しい答えを確認し、成功でき</a:t>
            </a:r>
            <a:r>
              <a:rPr lang="ja-JP" altLang="en-US" sz="2800" b="1" dirty="0"/>
              <a:t>る</a:t>
            </a:r>
            <a:r>
              <a:rPr lang="ja-JP" altLang="en-US" sz="2800" b="1" dirty="0" smtClean="0"/>
              <a:t>時間に戻す</a:t>
            </a:r>
            <a:endParaRPr lang="en-US" altLang="ja-JP" sz="2800" b="1" dirty="0" smtClean="0"/>
          </a:p>
        </p:txBody>
      </p:sp>
      <p:pic>
        <p:nvPicPr>
          <p:cNvPr id="9" name="オーディオ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9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29"/>
    </mc:Choice>
    <mc:Fallback xmlns="">
      <p:transition spd="slow" advTm="5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8401050" cy="854968"/>
          </a:xfrm>
        </p:spPr>
        <p:txBody>
          <a:bodyPr>
            <a:normAutofit/>
          </a:bodyPr>
          <a:lstStyle/>
          <a:p>
            <a:r>
              <a:rPr lang="ja-JP" altLang="en-US" sz="4400" b="1" dirty="0">
                <a:solidFill>
                  <a:prstClr val="black"/>
                </a:solidFill>
              </a:rPr>
              <a:t>記憶障害 </a:t>
            </a:r>
            <a:r>
              <a:rPr lang="ja-JP" altLang="en-US" sz="3600" b="1" dirty="0">
                <a:solidFill>
                  <a:prstClr val="black"/>
                </a:solidFill>
              </a:rPr>
              <a:t>に対する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リハビリテーション③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kumimoji="1" lang="ja-JP" altLang="en-US" sz="2800" b="1" dirty="0" smtClean="0">
                <a:solidFill>
                  <a:srgbClr val="0000FF"/>
                </a:solidFill>
              </a:rPr>
              <a:t>誤りをさせない学習法</a:t>
            </a:r>
            <a:endParaRPr kumimoji="1" lang="en-US" altLang="ja-JP" sz="2800" b="1" dirty="0" smtClean="0">
              <a:solidFill>
                <a:srgbClr val="0000FF"/>
              </a:solidFill>
            </a:endParaRPr>
          </a:p>
          <a:p>
            <a:pPr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記憶障害の特徴には、</a:t>
            </a:r>
            <a:endParaRPr lang="en-US" altLang="ja-JP" sz="2800" b="1" dirty="0"/>
          </a:p>
          <a:p>
            <a:pPr marL="0" indent="0">
              <a:buClrTx/>
              <a:buSzPct val="100000"/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　いったん間違える</a:t>
            </a:r>
            <a:r>
              <a:rPr lang="ja-JP" altLang="en-US" sz="2800" b="1" dirty="0"/>
              <a:t>と、誤った反応が</a:t>
            </a:r>
            <a:r>
              <a:rPr lang="ja-JP" altLang="en-US" sz="2800" b="1" dirty="0" smtClean="0"/>
              <a:t>残りやすく、修正</a:t>
            </a:r>
            <a:endParaRPr lang="en-US" altLang="ja-JP" sz="2800" b="1" dirty="0" smtClean="0"/>
          </a:p>
          <a:p>
            <a:pPr marL="0" indent="0">
              <a:buClrTx/>
              <a:buSzPct val="100000"/>
              <a:buNone/>
            </a:pPr>
            <a:r>
              <a:rPr lang="ja-JP" altLang="en-US" sz="2800" b="1" dirty="0" smtClean="0"/>
              <a:t>　が</a:t>
            </a:r>
            <a:r>
              <a:rPr lang="ja-JP" altLang="en-US" sz="2800" b="1" dirty="0"/>
              <a:t>難しく</a:t>
            </a:r>
            <a:r>
              <a:rPr lang="ja-JP" altLang="en-US" sz="2800" b="1" dirty="0" smtClean="0"/>
              <a:t>なる</a:t>
            </a:r>
            <a:endParaRPr lang="en-US" altLang="ja-JP" sz="2800" b="1" dirty="0" smtClean="0"/>
          </a:p>
          <a:p>
            <a:pPr marL="0" indent="0">
              <a:buClrTx/>
              <a:buSzPct val="100000"/>
              <a:buNone/>
            </a:pPr>
            <a:endParaRPr lang="en-US" altLang="ja-JP" sz="2800" b="1" dirty="0" smtClean="0"/>
          </a:p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新しいことを覚える時には、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誤りをさけ、最初から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b="1" dirty="0">
                <a:solidFill>
                  <a:srgbClr val="FF0000"/>
                </a:solidFill>
              </a:rPr>
              <a:t>　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正しい反応を導く</a:t>
            </a:r>
            <a:r>
              <a:rPr lang="ja-JP" altLang="en-US" sz="2800" b="1" dirty="0" smtClean="0"/>
              <a:t>ことが大切</a:t>
            </a:r>
            <a:endParaRPr kumimoji="1" lang="en-US" altLang="ja-JP" sz="2800" b="1" dirty="0" smtClean="0"/>
          </a:p>
        </p:txBody>
      </p:sp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74"/>
    </mc:Choice>
    <mc:Fallback xmlns="">
      <p:transition spd="slow" advTm="2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8401050" cy="854968"/>
          </a:xfrm>
        </p:spPr>
        <p:txBody>
          <a:bodyPr>
            <a:normAutofit/>
          </a:bodyPr>
          <a:lstStyle/>
          <a:p>
            <a:r>
              <a:rPr lang="ja-JP" altLang="en-US" sz="4400" b="1" dirty="0">
                <a:solidFill>
                  <a:prstClr val="black"/>
                </a:solidFill>
              </a:rPr>
              <a:t>記憶障害 </a:t>
            </a:r>
            <a:r>
              <a:rPr lang="ja-JP" altLang="en-US" sz="3600" b="1" dirty="0">
                <a:solidFill>
                  <a:prstClr val="black"/>
                </a:solidFill>
              </a:rPr>
              <a:t>に対する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リハビリテーション④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>
          <a:xfrm>
            <a:off x="514350" y="1600200"/>
            <a:ext cx="8949630" cy="48737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2800" b="1" dirty="0" smtClean="0">
                <a:solidFill>
                  <a:srgbClr val="0000FF"/>
                </a:solidFill>
              </a:rPr>
              <a:t>代償手段の活用</a:t>
            </a: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記憶障害による問題を減らすことを目指す</a:t>
            </a:r>
            <a:endParaRPr lang="en-US" altLang="ja-JP" sz="2800" b="1" dirty="0"/>
          </a:p>
          <a:p>
            <a:pPr marL="538163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日記、メモ</a:t>
            </a:r>
            <a:endParaRPr lang="en-US" altLang="ja-JP" sz="2800" b="1" dirty="0" smtClean="0"/>
          </a:p>
          <a:p>
            <a:pPr marL="538163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カレンダー、手帳</a:t>
            </a:r>
            <a:r>
              <a:rPr lang="ja-JP" altLang="en-US" sz="2800" b="1" dirty="0"/>
              <a:t>、</a:t>
            </a:r>
            <a:r>
              <a:rPr lang="ja-JP" altLang="en-US" sz="2800" b="1" dirty="0" smtClean="0"/>
              <a:t>スケジュール表</a:t>
            </a:r>
            <a:endParaRPr lang="en-US" altLang="ja-JP" sz="2800" b="1" dirty="0" smtClean="0"/>
          </a:p>
          <a:p>
            <a:pPr marL="538163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アラーム</a:t>
            </a:r>
            <a:endParaRPr lang="en-US" altLang="ja-JP" sz="2800" b="1" dirty="0" smtClean="0"/>
          </a:p>
          <a:p>
            <a:pPr marL="538163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altLang="ja-JP" sz="2800" b="1" dirty="0" smtClean="0"/>
              <a:t>IC</a:t>
            </a:r>
            <a:r>
              <a:rPr lang="ja-JP" altLang="en-US" sz="2800" b="1" dirty="0" smtClean="0"/>
              <a:t>レコーダー、スマートフォン</a:t>
            </a:r>
            <a:endParaRPr lang="en-US" altLang="ja-JP" sz="2800" b="1" dirty="0"/>
          </a:p>
          <a:p>
            <a:pPr marL="0" indent="0">
              <a:buNone/>
            </a:pPr>
            <a:endParaRPr lang="en-US" altLang="ja-JP" sz="2800" b="1" dirty="0" smtClean="0"/>
          </a:p>
          <a:p>
            <a:pPr marL="0" indent="0">
              <a:buNone/>
            </a:pPr>
            <a:r>
              <a:rPr lang="ja-JP" altLang="en-US" sz="2800" b="1" dirty="0" smtClean="0"/>
              <a:t>　実際に使えるようになるためには、</a:t>
            </a:r>
            <a:endParaRPr lang="en-US" altLang="ja-JP" sz="2800" b="1" dirty="0" smtClean="0"/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身につくまで繰り返し、丁寧に訓練す</a:t>
            </a:r>
            <a:r>
              <a:rPr lang="ja-JP" altLang="en-US" sz="2800" b="1" dirty="0">
                <a:solidFill>
                  <a:srgbClr val="FF0000"/>
                </a:solidFill>
              </a:rPr>
              <a:t>る</a:t>
            </a:r>
            <a:r>
              <a:rPr lang="ja-JP" altLang="en-US" sz="2800" b="1" dirty="0" smtClean="0"/>
              <a:t>必要がある</a:t>
            </a:r>
            <a:endParaRPr lang="en-US" altLang="ja-JP" sz="2800" b="1" dirty="0" smtClean="0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549AA040-27FB-2E2B-4AA0-A0703A4B1E19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CD875D6A-D8B5-AEB5-4C71-168973644A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1977" y="1257037"/>
            <a:ext cx="1585706" cy="173009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39397F3E-DC73-FBF2-ACA9-E96013492AB2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10093985-6DEF-4BB0-D799-A134FA783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6223" y="2785693"/>
            <a:ext cx="2358607" cy="166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6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30"/>
    </mc:Choice>
    <mc:Fallback xmlns="">
      <p:transition spd="slow" advTm="3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8401050" cy="854968"/>
          </a:xfrm>
        </p:spPr>
        <p:txBody>
          <a:bodyPr>
            <a:normAutofit/>
          </a:bodyPr>
          <a:lstStyle/>
          <a:p>
            <a:r>
              <a:rPr lang="ja-JP" altLang="en-US" sz="4400" b="1" dirty="0" smtClean="0">
                <a:solidFill>
                  <a:prstClr val="black"/>
                </a:solidFill>
              </a:rPr>
              <a:t>注意障害 </a:t>
            </a:r>
            <a:r>
              <a:rPr lang="ja-JP" altLang="en-US" sz="3600" b="1" dirty="0">
                <a:solidFill>
                  <a:prstClr val="black"/>
                </a:solidFill>
              </a:rPr>
              <a:t>に対する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リハビリテーション①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800" b="1" dirty="0" smtClean="0">
                <a:solidFill>
                  <a:srgbClr val="0000FF"/>
                </a:solidFill>
              </a:rPr>
              <a:t>ポイント</a:t>
            </a:r>
            <a:endParaRPr kumimoji="1" lang="en-US" altLang="ja-JP" sz="28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kumimoji="1" lang="en-US" altLang="ja-JP" sz="1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kumimoji="1" lang="ja-JP" altLang="en-US" sz="2800" b="1" dirty="0" smtClean="0"/>
              <a:t>　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注意は全ての認知機能の基盤</a:t>
            </a:r>
            <a:r>
              <a:rPr kumimoji="1" lang="ja-JP" altLang="en-US" sz="2800" b="1" dirty="0" smtClean="0"/>
              <a:t>であり、生活上での</a:t>
            </a:r>
            <a:endParaRPr kumimoji="1" lang="en-US" altLang="ja-JP" sz="2800" b="1" dirty="0" smtClean="0"/>
          </a:p>
          <a:p>
            <a:pPr marL="0" indent="0">
              <a:buNone/>
            </a:pPr>
            <a:r>
              <a:rPr kumimoji="1" lang="ja-JP" altLang="en-US" sz="2800" b="1" dirty="0" smtClean="0"/>
              <a:t>あらゆる行動に影響する</a:t>
            </a:r>
            <a:endParaRPr kumimoji="1" lang="en-US" altLang="ja-JP" sz="2800" b="1" dirty="0" smtClean="0"/>
          </a:p>
          <a:p>
            <a:pPr marL="0" indent="0">
              <a:buNone/>
            </a:pPr>
            <a:endParaRPr lang="en-US" altLang="ja-JP" sz="2800" b="1" dirty="0"/>
          </a:p>
          <a:p>
            <a:pPr marL="620713" indent="-2730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ja-JP" altLang="en-US" sz="2800" b="1" dirty="0" smtClean="0"/>
              <a:t>注意力全般を向上させるトレーニング</a:t>
            </a:r>
            <a:endParaRPr kumimoji="1" lang="en-US" altLang="ja-JP" sz="2800" b="1" dirty="0" smtClean="0"/>
          </a:p>
          <a:p>
            <a:pPr marL="620713" indent="-2730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苦手になった注意機能のトレーニング</a:t>
            </a:r>
            <a:endParaRPr kumimoji="1" lang="en-US" altLang="ja-JP" sz="2800" b="1" dirty="0" smtClean="0"/>
          </a:p>
          <a:p>
            <a:pPr marL="620713" indent="-2730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kumimoji="1" lang="ja-JP" altLang="en-US" sz="2800" b="1" dirty="0" smtClean="0"/>
              <a:t>集中できる環境を整える</a:t>
            </a:r>
            <a:endParaRPr kumimoji="1" lang="en-US" altLang="ja-JP" sz="2800" b="1" dirty="0" smtClean="0"/>
          </a:p>
        </p:txBody>
      </p:sp>
      <p:pic>
        <p:nvPicPr>
          <p:cNvPr id="6" name="図 5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54CBBE83-FE5D-1B25-2CAA-D641D2128C6D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BE0EDAA2-4FA0-A6D6-A796-35D755C5A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1440" y="3357563"/>
            <a:ext cx="4799660" cy="3284537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84"/>
    </mc:Choice>
    <mc:Fallback xmlns="">
      <p:transition spd="slow" advTm="3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4350" y="116632"/>
            <a:ext cx="8401050" cy="854968"/>
          </a:xfrm>
        </p:spPr>
        <p:txBody>
          <a:bodyPr>
            <a:normAutofit/>
          </a:bodyPr>
          <a:lstStyle/>
          <a:p>
            <a:r>
              <a:rPr lang="ja-JP" altLang="en-US" sz="4400" b="1" dirty="0">
                <a:solidFill>
                  <a:prstClr val="black"/>
                </a:solidFill>
              </a:rPr>
              <a:t>注意障害 </a:t>
            </a:r>
            <a:r>
              <a:rPr lang="ja-JP" altLang="en-US" sz="3600" b="1" dirty="0">
                <a:solidFill>
                  <a:prstClr val="black"/>
                </a:solidFill>
              </a:rPr>
              <a:t>に対する</a:t>
            </a:r>
            <a:r>
              <a:rPr lang="ja-JP" altLang="en-US" sz="3600" b="1" dirty="0" smtClean="0">
                <a:solidFill>
                  <a:prstClr val="black"/>
                </a:solidFill>
              </a:rPr>
              <a:t>リハビリテーション②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>
              <a:buClrTx/>
              <a:buSzPct val="100000"/>
              <a:buNone/>
            </a:pPr>
            <a:r>
              <a:rPr lang="ja-JP" altLang="en-US" sz="2800" b="1" dirty="0" smtClean="0">
                <a:solidFill>
                  <a:srgbClr val="0000FF"/>
                </a:solidFill>
              </a:rPr>
              <a:t>注意力全般のトレーニング</a:t>
            </a:r>
            <a:endParaRPr lang="en-US" altLang="ja-JP" sz="2800" b="1" dirty="0" smtClean="0">
              <a:solidFill>
                <a:srgbClr val="0000FF"/>
              </a:solidFill>
            </a:endParaRPr>
          </a:p>
          <a:p>
            <a:pPr marL="982663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まちがい</a:t>
            </a:r>
            <a:r>
              <a:rPr lang="ja-JP" altLang="en-US" sz="2800" b="1" dirty="0"/>
              <a:t>探</a:t>
            </a:r>
            <a:r>
              <a:rPr lang="ja-JP" altLang="en-US" sz="2800" b="1" dirty="0" smtClean="0"/>
              <a:t>し</a:t>
            </a:r>
            <a:endParaRPr lang="en-US" altLang="ja-JP" sz="2800" b="1" dirty="0" smtClean="0"/>
          </a:p>
          <a:p>
            <a:pPr marL="982663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計算</a:t>
            </a:r>
            <a:endParaRPr kumimoji="1" lang="en-US" altLang="ja-JP" sz="2800" b="1" dirty="0" smtClean="0"/>
          </a:p>
          <a:p>
            <a:pPr marL="982663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 smtClean="0"/>
              <a:t>パズル、</a:t>
            </a:r>
            <a:r>
              <a:rPr lang="ja-JP" altLang="en-US" sz="2800" b="1" dirty="0"/>
              <a:t>ゲーム</a:t>
            </a:r>
            <a:endParaRPr kumimoji="1" lang="en-US" altLang="ja-JP" sz="2800" b="1" dirty="0" smtClean="0"/>
          </a:p>
          <a:p>
            <a:pPr marL="982663" indent="-273050">
              <a:buClrTx/>
              <a:buSzPct val="100000"/>
              <a:buFont typeface="Arial" panose="020B0604020202020204" pitchFamily="34" charset="0"/>
              <a:buChar char="•"/>
            </a:pPr>
            <a:r>
              <a:rPr lang="ja-JP" altLang="en-US" sz="2800" b="1" dirty="0"/>
              <a:t>辞書</a:t>
            </a:r>
            <a:r>
              <a:rPr lang="ja-JP" altLang="en-US" sz="2800" b="1" dirty="0" smtClean="0"/>
              <a:t>を引く、電卓計算、</a:t>
            </a:r>
            <a:r>
              <a:rPr kumimoji="1" lang="ja-JP" altLang="en-US" sz="2800" b="1" dirty="0" smtClean="0"/>
              <a:t>パソコン入力など</a:t>
            </a:r>
            <a:endParaRPr kumimoji="1" lang="en-US" altLang="ja-JP" sz="2800" b="1" dirty="0" smtClean="0"/>
          </a:p>
          <a:p>
            <a:endParaRPr lang="en-US" altLang="ja-JP" sz="2800" b="1" dirty="0"/>
          </a:p>
          <a:p>
            <a:pPr marL="0" indent="0">
              <a:buNone/>
            </a:pPr>
            <a:r>
              <a:rPr lang="ja-JP" altLang="en-US" sz="2800" b="1" dirty="0" smtClean="0"/>
              <a:t>　　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簡単な課題からはじめ、徐々に複雑にしていく</a:t>
            </a:r>
            <a:endParaRPr lang="en-US" altLang="ja-JP" sz="2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b="1" dirty="0"/>
              <a:t>　</a:t>
            </a:r>
            <a:r>
              <a:rPr lang="ja-JP" altLang="en-US" sz="2800" b="1" dirty="0" smtClean="0"/>
              <a:t>　　（例えば、２つのことを同時に行う　など）</a:t>
            </a:r>
            <a:endParaRPr lang="en-US" altLang="ja-JP" sz="2800" b="1" dirty="0" smtClean="0"/>
          </a:p>
          <a:p>
            <a:pPr marL="0" indent="0">
              <a:buNone/>
            </a:pPr>
            <a:r>
              <a:rPr kumimoji="1" lang="ja-JP" altLang="en-US" sz="2800" b="1" dirty="0" smtClean="0"/>
              <a:t>　　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集中する時間を少しずつ伸ばしていく</a:t>
            </a:r>
            <a:endParaRPr kumimoji="1" lang="en-US" altLang="ja-JP" sz="2800" b="1" dirty="0" smtClean="0">
              <a:solidFill>
                <a:srgbClr val="FF000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BE0EDAA2-4FA0-A6D6-A796-35D755C5A47B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F1DE3B0A-560F-1EF5-BAA4-3C851AD87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565" y="2326737"/>
            <a:ext cx="2720913" cy="2061651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9BB3ACD8-CE1A-F7CD-94E3-246A37172B4E}"/>
              </a:ext>
              <a:ext uri="{147F2762-F138-4A5C-976F-8EAC2B608ADB}">
                <a16:predDERef xmlns:lc="http://schemas.openxmlformats.org/drawingml/2006/lockedCanvas" xmlns:a16="http://schemas.microsoft.com/office/drawing/2014/main" xmlns:xdr="http://schemas.openxmlformats.org/drawingml/2006/spreadsheetDrawing" xmlns="" pred="{39397F3E-DC73-FBF2-ACA9-E96013492A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7516" y="1368833"/>
            <a:ext cx="2410089" cy="1915808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61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2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04"/>
    </mc:Choice>
    <mc:Fallback xmlns="">
      <p:transition spd="slow" advTm="2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スパイス">
  <a:themeElements>
    <a:clrScheme name="スパイス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スパイス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スパイス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388088</TotalTime>
  <Words>1450</Words>
  <Application>Microsoft Office PowerPoint</Application>
  <PresentationFormat>35mm スライド</PresentationFormat>
  <Paragraphs>209</Paragraphs>
  <Slides>14</Slides>
  <Notes>14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4" baseType="lpstr">
      <vt:lpstr>Century Schoolbook</vt:lpstr>
      <vt:lpstr>DotumChe</vt:lpstr>
      <vt:lpstr>HGP創英角ｺﾞｼｯｸUB</vt:lpstr>
      <vt:lpstr>ＭＳ Ｐゴシック</vt:lpstr>
      <vt:lpstr>ＭＳ Ｐ明朝</vt:lpstr>
      <vt:lpstr>Arial</vt:lpstr>
      <vt:lpstr>Calibri</vt:lpstr>
      <vt:lpstr>Wingdings</vt:lpstr>
      <vt:lpstr>Wingdings 2</vt:lpstr>
      <vt:lpstr>スパイス</vt:lpstr>
      <vt:lpstr>PowerPoint プレゼンテーション</vt:lpstr>
      <vt:lpstr>高次脳機能障害の治療</vt:lpstr>
      <vt:lpstr>リハビリテーションの方法</vt:lpstr>
      <vt:lpstr>記憶障害 に対するリハビリテーション①</vt:lpstr>
      <vt:lpstr>記憶障害 に対するリハビリテーション②</vt:lpstr>
      <vt:lpstr>記憶障害 に対するリハビリテーション③</vt:lpstr>
      <vt:lpstr>記憶障害 に対するリハビリテーション④</vt:lpstr>
      <vt:lpstr>注意障害 に対するリハビリテーション①</vt:lpstr>
      <vt:lpstr>注意障害 に対するリハビリテーション②</vt:lpstr>
      <vt:lpstr>遂行機能障害 に対するリハビリテーション①</vt:lpstr>
      <vt:lpstr>遂行機能障害 に対するリハビリテーション②</vt:lpstr>
      <vt:lpstr>社会的行動障害 に対するリハビリテーション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Kawai</dc:creator>
  <cp:lastModifiedBy>yukari tsuruta</cp:lastModifiedBy>
  <cp:revision>193</cp:revision>
  <dcterms:created xsi:type="dcterms:W3CDTF">2010-02-01T22:55:54Z</dcterms:created>
  <dcterms:modified xsi:type="dcterms:W3CDTF">2023-01-29T22:32:01Z</dcterms:modified>
</cp:coreProperties>
</file>