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411" r:id="rId2"/>
    <p:sldId id="302" r:id="rId3"/>
    <p:sldId id="303" r:id="rId4"/>
    <p:sldId id="417" r:id="rId5"/>
    <p:sldId id="416" r:id="rId6"/>
    <p:sldId id="367" r:id="rId7"/>
    <p:sldId id="370" r:id="rId8"/>
    <p:sldId id="372" r:id="rId9"/>
    <p:sldId id="375" r:id="rId10"/>
    <p:sldId id="292" r:id="rId11"/>
    <p:sldId id="376" r:id="rId12"/>
  </p:sldIdLst>
  <p:sldSz cx="10287000" cy="6858000" type="35mm"/>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CC"/>
    <a:srgbClr val="00FFFF"/>
    <a:srgbClr val="00CC66"/>
    <a:srgbClr val="0000FF"/>
    <a:srgbClr val="33CC33"/>
    <a:srgbClr val="0066CC"/>
    <a:srgbClr val="9900FF"/>
    <a:srgbClr val="FF3399"/>
    <a:srgbClr val="FE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4C5BB6-2024-41EF-8D92-5524D54221CE}" v="87" dt="2021-11-30T10:59:58.85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50000" autoAdjust="0"/>
  </p:normalViewPr>
  <p:slideViewPr>
    <p:cSldViewPr>
      <p:cViewPr varScale="1">
        <p:scale>
          <a:sx n="33" d="100"/>
          <a:sy n="33" d="100"/>
        </p:scale>
        <p:origin x="2286" y="54"/>
      </p:cViewPr>
      <p:guideLst>
        <p:guide orient="horz" pos="2160"/>
        <p:guide pos="319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1E0EC8-1F4D-44FC-96A0-B6A980087021}" type="datetimeFigureOut">
              <a:rPr kumimoji="1" lang="ja-JP" altLang="en-US" smtClean="0"/>
              <a:t>2023/1/29</a:t>
            </a:fld>
            <a:endParaRPr kumimoji="1" lang="ja-JP" altLang="en-US"/>
          </a:p>
        </p:txBody>
      </p:sp>
      <p:sp>
        <p:nvSpPr>
          <p:cNvPr id="4" name="スライド イメージ プレースホルダー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28B99A-735D-47AA-84F3-CCFBF90E7301}" type="slidenum">
              <a:rPr kumimoji="1" lang="ja-JP" altLang="en-US" smtClean="0"/>
              <a:t>‹#›</a:t>
            </a:fld>
            <a:endParaRPr kumimoji="1" lang="ja-JP" altLang="en-US"/>
          </a:p>
        </p:txBody>
      </p:sp>
    </p:spTree>
    <p:extLst>
      <p:ext uri="{BB962C8B-B14F-4D97-AF65-F5344CB8AC3E}">
        <p14:creationId xmlns:p14="http://schemas.microsoft.com/office/powerpoint/2010/main" val="1214647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次に、</a:t>
            </a:r>
            <a:r>
              <a:rPr kumimoji="1" lang="en-US" altLang="ja-JP" dirty="0" smtClean="0"/>
              <a:t>5</a:t>
            </a:r>
            <a:r>
              <a:rPr kumimoji="1" lang="ja-JP" altLang="en-US" dirty="0" smtClean="0"/>
              <a:t>　高次脳機能障害の検査についてお話します。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2B28B99A-735D-47AA-84F3-CCFBF90E7301}" type="slidenum">
              <a:rPr kumimoji="1" lang="ja-JP" altLang="en-US" smtClean="0"/>
              <a:t>1</a:t>
            </a:fld>
            <a:endParaRPr kumimoji="1" lang="ja-JP" altLang="en-US"/>
          </a:p>
        </p:txBody>
      </p:sp>
    </p:spTree>
    <p:extLst>
      <p:ext uri="{BB962C8B-B14F-4D97-AF65-F5344CB8AC3E}">
        <p14:creationId xmlns:p14="http://schemas.microsoft.com/office/powerpoint/2010/main" val="1149195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a:t>
            </a:r>
            <a:r>
              <a:rPr kumimoji="1" lang="en-US" altLang="ja-JP" dirty="0" smtClean="0"/>
              <a:t>BADS</a:t>
            </a:r>
            <a:r>
              <a:rPr kumimoji="1" lang="ja-JP" altLang="en-US" dirty="0" err="1" smtClean="0"/>
              <a:t>、</a:t>
            </a:r>
            <a:r>
              <a:rPr kumimoji="1" lang="ja-JP" altLang="en-US" dirty="0" smtClean="0"/>
              <a:t>日本版遂行機能障害症候群の評価は、目標の設定、プランニング、計画の実行、効果的な行動という、遂行機能の</a:t>
            </a:r>
            <a:r>
              <a:rPr kumimoji="1" lang="en-US" altLang="ja-JP" dirty="0" smtClean="0"/>
              <a:t>4</a:t>
            </a:r>
            <a:r>
              <a:rPr kumimoji="1" lang="ja-JP" altLang="en-US" dirty="0" err="1" smtClean="0"/>
              <a:t>つの</a:t>
            </a:r>
            <a:r>
              <a:rPr kumimoji="1" lang="ja-JP" altLang="en-US" dirty="0" smtClean="0"/>
              <a:t>要素を検査することができます。</a:t>
            </a:r>
            <a:endParaRPr kumimoji="1" lang="en-US" altLang="ja-JP" dirty="0" smtClean="0"/>
          </a:p>
          <a:p>
            <a:r>
              <a:rPr kumimoji="1" lang="ja-JP" altLang="en-US" dirty="0" smtClean="0"/>
              <a:t>規則変換カード、行為計画検査など、</a:t>
            </a:r>
            <a:r>
              <a:rPr kumimoji="1" lang="en-US" altLang="ja-JP" dirty="0" smtClean="0"/>
              <a:t>6</a:t>
            </a:r>
            <a:r>
              <a:rPr kumimoji="1" lang="ja-JP" altLang="en-US" dirty="0" smtClean="0"/>
              <a:t>種類の下位検査で構成されており、さまざまな状況での問題解決能力を総合的に評価することができます。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2B28B99A-735D-47AA-84F3-CCFBF90E7301}" type="slidenum">
              <a:rPr kumimoji="1" lang="ja-JP" altLang="en-US" smtClean="0"/>
              <a:t>11</a:t>
            </a:fld>
            <a:endParaRPr kumimoji="1" lang="ja-JP" altLang="en-US"/>
          </a:p>
        </p:txBody>
      </p:sp>
    </p:spTree>
    <p:extLst>
      <p:ext uri="{BB962C8B-B14F-4D97-AF65-F5344CB8AC3E}">
        <p14:creationId xmlns:p14="http://schemas.microsoft.com/office/powerpoint/2010/main" val="3397769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高次脳機能障害の</a:t>
            </a:r>
            <a:r>
              <a:rPr kumimoji="1" lang="ja-JP" altLang="en-US" b="0" dirty="0" smtClean="0"/>
              <a:t>診断</a:t>
            </a:r>
            <a:r>
              <a:rPr kumimoji="1" lang="ja-JP" altLang="en-US" dirty="0" smtClean="0"/>
              <a:t>基準でお話ししたように、</a:t>
            </a:r>
            <a:r>
              <a:rPr lang="ja-JP" altLang="en-US" sz="1200" b="0" u="none" dirty="0" smtClean="0">
                <a:latin typeface="+mn-ea"/>
                <a:ea typeface="+mn-ea"/>
              </a:rPr>
              <a:t>検査所見の項目では、</a:t>
            </a:r>
            <a:br>
              <a:rPr lang="ja-JP" altLang="en-US" sz="1200" b="0" u="none" dirty="0" smtClean="0">
                <a:latin typeface="+mn-ea"/>
                <a:ea typeface="+mn-ea"/>
              </a:rPr>
            </a:br>
            <a:r>
              <a:rPr lang="ja-JP" altLang="en-US" sz="1200" b="0" u="none" dirty="0" smtClean="0">
                <a:latin typeface="+mn-ea"/>
                <a:ea typeface="+mn-ea"/>
              </a:rPr>
              <a:t>「</a:t>
            </a:r>
            <a:r>
              <a:rPr lang="en-US" altLang="ja-JP" sz="1200" b="0" u="none" dirty="0" smtClean="0">
                <a:solidFill>
                  <a:srgbClr val="FF0000"/>
                </a:solidFill>
                <a:latin typeface="+mn-ea"/>
                <a:ea typeface="+mn-ea"/>
              </a:rPr>
              <a:t>MRI</a:t>
            </a:r>
            <a:r>
              <a:rPr lang="ja-JP" altLang="en-US" sz="1200" b="0" u="none" dirty="0" err="1" smtClean="0">
                <a:solidFill>
                  <a:srgbClr val="FF0000"/>
                </a:solidFill>
                <a:latin typeface="+mn-ea"/>
                <a:ea typeface="+mn-ea"/>
              </a:rPr>
              <a:t>、</a:t>
            </a:r>
            <a:r>
              <a:rPr lang="en-US" altLang="ja-JP" sz="1200" b="0" u="none" dirty="0" smtClean="0">
                <a:solidFill>
                  <a:srgbClr val="FF0000"/>
                </a:solidFill>
                <a:latin typeface="+mn-ea"/>
                <a:ea typeface="+mn-ea"/>
              </a:rPr>
              <a:t>CT</a:t>
            </a:r>
            <a:r>
              <a:rPr lang="ja-JP" altLang="en-US" sz="1200" b="0" u="none" dirty="0" err="1" smtClean="0">
                <a:solidFill>
                  <a:srgbClr val="FF0000"/>
                </a:solidFill>
                <a:latin typeface="+mn-ea"/>
                <a:ea typeface="+mn-ea"/>
              </a:rPr>
              <a:t>、</a:t>
            </a:r>
            <a:r>
              <a:rPr lang="ja-JP" altLang="en-US" sz="1200" b="0" u="none" dirty="0" smtClean="0">
                <a:solidFill>
                  <a:srgbClr val="FF0000"/>
                </a:solidFill>
                <a:latin typeface="+mn-ea"/>
                <a:ea typeface="+mn-ea"/>
              </a:rPr>
              <a:t>脳波などにより認知障害の原因と考えられる脳の器質的病変の存在が確認されているか、あるいは診断書により脳の器質的病変が存在したと確認できる。」</a:t>
            </a:r>
            <a:endParaRPr lang="en-US" altLang="ja-JP" sz="1200" b="0" u="none" dirty="0" smtClean="0">
              <a:solidFill>
                <a:srgbClr val="FF0000"/>
              </a:solidFill>
              <a:latin typeface="+mn-ea"/>
              <a:ea typeface="+mn-ea"/>
            </a:endParaRPr>
          </a:p>
          <a:p>
            <a:r>
              <a:rPr kumimoji="1" lang="ja-JP" altLang="en-US" sz="1200" b="0" u="none" dirty="0" smtClean="0">
                <a:solidFill>
                  <a:srgbClr val="FF0000"/>
                </a:solidFill>
                <a:latin typeface="+mn-ea"/>
                <a:ea typeface="+mn-ea"/>
              </a:rPr>
              <a:t>とあります。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2B28B99A-735D-47AA-84F3-CCFBF90E7301}" type="slidenum">
              <a:rPr kumimoji="1" lang="ja-JP" altLang="en-US" smtClean="0"/>
              <a:t>3</a:t>
            </a:fld>
            <a:endParaRPr kumimoji="1" lang="ja-JP" altLang="en-US"/>
          </a:p>
        </p:txBody>
      </p:sp>
    </p:spTree>
    <p:extLst>
      <p:ext uri="{BB962C8B-B14F-4D97-AF65-F5344CB8AC3E}">
        <p14:creationId xmlns:p14="http://schemas.microsoft.com/office/powerpoint/2010/main" val="2320782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200" b="0" u="sng" dirty="0">
              <a:solidFill>
                <a:srgbClr val="FF0000"/>
              </a:solidFill>
              <a:latin typeface="+mn-ea"/>
            </a:endParaRPr>
          </a:p>
        </p:txBody>
      </p:sp>
      <p:sp>
        <p:nvSpPr>
          <p:cNvPr id="4" name="スライド番号プレースホルダー 3"/>
          <p:cNvSpPr>
            <a:spLocks noGrp="1"/>
          </p:cNvSpPr>
          <p:nvPr>
            <p:ph type="sldNum" sz="quarter" idx="10"/>
          </p:nvPr>
        </p:nvSpPr>
        <p:spPr/>
        <p:txBody>
          <a:bodyPr/>
          <a:lstStyle/>
          <a:p>
            <a:fld id="{2B28B99A-735D-47AA-84F3-CCFBF90E7301}" type="slidenum">
              <a:rPr kumimoji="1" lang="ja-JP" altLang="en-US" smtClean="0"/>
              <a:t>4</a:t>
            </a:fld>
            <a:endParaRPr kumimoji="1" lang="ja-JP" altLang="en-US"/>
          </a:p>
        </p:txBody>
      </p:sp>
    </p:spTree>
    <p:extLst>
      <p:ext uri="{BB962C8B-B14F-4D97-AF65-F5344CB8AC3E}">
        <p14:creationId xmlns:p14="http://schemas.microsoft.com/office/powerpoint/2010/main" val="3980563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次に、神経心理学的検査の所見を参考にします。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2B28B99A-735D-47AA-84F3-CCFBF90E7301}" type="slidenum">
              <a:rPr kumimoji="1" lang="ja-JP" altLang="en-US" smtClean="0"/>
              <a:t>5</a:t>
            </a:fld>
            <a:endParaRPr kumimoji="1" lang="ja-JP" altLang="en-US"/>
          </a:p>
        </p:txBody>
      </p:sp>
    </p:spTree>
    <p:extLst>
      <p:ext uri="{BB962C8B-B14F-4D97-AF65-F5344CB8AC3E}">
        <p14:creationId xmlns:p14="http://schemas.microsoft.com/office/powerpoint/2010/main" val="897858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ここからは、神経心理学的検査についてお話しします。</a:t>
            </a:r>
            <a:endParaRPr kumimoji="1" lang="en-US" altLang="ja-JP" dirty="0" smtClean="0"/>
          </a:p>
          <a:p>
            <a:r>
              <a:rPr kumimoji="1" lang="en-US" altLang="ja-JP" dirty="0" smtClean="0"/>
              <a:t>WMS-R</a:t>
            </a:r>
            <a:r>
              <a:rPr kumimoji="1" lang="ja-JP" altLang="en-US" dirty="0" err="1" smtClean="0"/>
              <a:t>、</a:t>
            </a:r>
            <a:r>
              <a:rPr kumimoji="1" lang="ja-JP" altLang="en-US" dirty="0" smtClean="0"/>
              <a:t>日本版ウェクスラー記憶検査は、言語性記憶、視覚性記憶、この二つを合わせた一般的記憶の他に、注意・集中力や</a:t>
            </a:r>
            <a:r>
              <a:rPr kumimoji="1" lang="en-US" altLang="ja-JP" dirty="0" smtClean="0"/>
              <a:t>30</a:t>
            </a:r>
            <a:r>
              <a:rPr kumimoji="1" lang="ja-JP" altLang="en-US" dirty="0" smtClean="0"/>
              <a:t>分後にどれだけ</a:t>
            </a:r>
            <a:r>
              <a:rPr kumimoji="1" lang="ja-JP" altLang="en-US" dirty="0" smtClean="0"/>
              <a:t>覚えられているか</a:t>
            </a:r>
            <a:r>
              <a:rPr kumimoji="1" lang="ja-JP" altLang="en-US" dirty="0" smtClean="0"/>
              <a:t>をみる遅延再生の</a:t>
            </a:r>
            <a:r>
              <a:rPr kumimoji="1" lang="en-US" altLang="ja-JP" dirty="0" smtClean="0"/>
              <a:t>5</a:t>
            </a:r>
            <a:r>
              <a:rPr kumimoji="1" lang="ja-JP" altLang="en-US" dirty="0" err="1" smtClean="0"/>
              <a:t>つの</a:t>
            </a:r>
            <a:r>
              <a:rPr kumimoji="1" lang="ja-JP" altLang="en-US" dirty="0" smtClean="0"/>
              <a:t>項目からなる検査です。</a:t>
            </a:r>
            <a:endParaRPr kumimoji="1" lang="en-US" altLang="ja-JP" dirty="0" smtClean="0"/>
          </a:p>
          <a:p>
            <a:r>
              <a:rPr kumimoji="1" lang="ja-JP" altLang="en-US" dirty="0" smtClean="0"/>
              <a:t>短期記憶と長期記憶、言語性記憶と言葉を用いない非言語性記憶、即時記憶と遅延記憶など、記憶が持つ様々な側面を総合的に測定することができます。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2B28B99A-735D-47AA-84F3-CCFBF90E7301}" type="slidenum">
              <a:rPr kumimoji="1" lang="ja-JP" altLang="en-US" smtClean="0"/>
              <a:t>6</a:t>
            </a:fld>
            <a:endParaRPr kumimoji="1" lang="ja-JP" altLang="en-US"/>
          </a:p>
        </p:txBody>
      </p:sp>
    </p:spTree>
    <p:extLst>
      <p:ext uri="{BB962C8B-B14F-4D97-AF65-F5344CB8AC3E}">
        <p14:creationId xmlns:p14="http://schemas.microsoft.com/office/powerpoint/2010/main" val="3112046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日本版リバーミード行動記憶検査は、日常生活行動に合わせて作られた検査で、９つの項目で構成されています。</a:t>
            </a:r>
            <a:endParaRPr kumimoji="1" lang="en-US" altLang="ja-JP" dirty="0" smtClean="0"/>
          </a:p>
          <a:p>
            <a:r>
              <a:rPr kumimoji="1" lang="ja-JP" altLang="en-US" dirty="0" smtClean="0"/>
              <a:t>例えば、道順の記憶、要件の記憶の検査では、部屋の中を歩いて示し、その道順を覚えてもらいます。</a:t>
            </a:r>
            <a:endParaRPr kumimoji="1" lang="en-US" altLang="ja-JP" dirty="0" smtClean="0"/>
          </a:p>
          <a:p>
            <a:r>
              <a:rPr kumimoji="1" lang="ja-JP" altLang="en-US" dirty="0" smtClean="0"/>
              <a:t>また、道順を示す時に「連絡」と書かれた封筒を指定された場所に置くという用件を覚えてもらい、それを実行してもらいます。</a:t>
            </a:r>
            <a:endParaRPr kumimoji="1" lang="en-US" altLang="ja-JP" dirty="0" smtClean="0"/>
          </a:p>
          <a:p>
            <a:r>
              <a:rPr kumimoji="1" lang="ja-JP" altLang="en-US" dirty="0" smtClean="0"/>
              <a:t>このように、日常生活に類似した状況での記憶機能を検査します。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B28B99A-735D-47AA-84F3-CCFBF90E7301}" type="slidenum">
              <a:rPr kumimoji="1" lang="ja-JP" altLang="en-US" smtClean="0"/>
              <a:t>7</a:t>
            </a:fld>
            <a:endParaRPr kumimoji="1" lang="ja-JP" altLang="en-US"/>
          </a:p>
        </p:txBody>
      </p:sp>
    </p:spTree>
    <p:extLst>
      <p:ext uri="{BB962C8B-B14F-4D97-AF65-F5344CB8AC3E}">
        <p14:creationId xmlns:p14="http://schemas.microsoft.com/office/powerpoint/2010/main" val="2557565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次は、注意機能の検査についてです。</a:t>
            </a:r>
            <a:endParaRPr kumimoji="1" lang="en-US" altLang="ja-JP" dirty="0" smtClean="0"/>
          </a:p>
          <a:p>
            <a:r>
              <a:rPr kumimoji="1" lang="en-US" altLang="ja-JP" dirty="0" smtClean="0"/>
              <a:t>CAT-R</a:t>
            </a:r>
            <a:r>
              <a:rPr kumimoji="1" lang="ja-JP" altLang="en-US" dirty="0" err="1" smtClean="0"/>
              <a:t>、</a:t>
            </a:r>
            <a:r>
              <a:rPr kumimoji="1" lang="ja-JP" altLang="en-US" dirty="0" smtClean="0"/>
              <a:t>改訂版、標準注意検査法は、注意障害の有無、程度、質を把握するために行われる検査です。</a:t>
            </a:r>
            <a:endParaRPr kumimoji="1" lang="en-US" altLang="ja-JP" dirty="0" smtClean="0"/>
          </a:p>
          <a:p>
            <a:r>
              <a:rPr kumimoji="1" lang="ja-JP" altLang="en-US" dirty="0" smtClean="0"/>
              <a:t>５つの項目からなり、スパンの項目では、短期記憶を、抹消検出課題では、視覚性・聴覚性それぞれの選択性注意を、記憶更新検査や</a:t>
            </a:r>
            <a:r>
              <a:rPr kumimoji="1" lang="en-US" altLang="ja-JP" dirty="0" smtClean="0"/>
              <a:t>PASAT</a:t>
            </a:r>
            <a:r>
              <a:rPr kumimoji="1" lang="ja-JP" altLang="en-US" dirty="0" smtClean="0"/>
              <a:t>では注意の分配や変換、制御能力を検査します。</a:t>
            </a:r>
            <a:endParaRPr kumimoji="1" lang="ja-JP" altLang="en-US" dirty="0"/>
          </a:p>
        </p:txBody>
      </p:sp>
      <p:sp>
        <p:nvSpPr>
          <p:cNvPr id="4" name="スライド番号プレースホルダー 3"/>
          <p:cNvSpPr>
            <a:spLocks noGrp="1"/>
          </p:cNvSpPr>
          <p:nvPr>
            <p:ph type="sldNum" sz="quarter" idx="10"/>
          </p:nvPr>
        </p:nvSpPr>
        <p:spPr/>
        <p:txBody>
          <a:bodyPr/>
          <a:lstStyle/>
          <a:p>
            <a:fld id="{2B28B99A-735D-47AA-84F3-CCFBF90E7301}" type="slidenum">
              <a:rPr kumimoji="1" lang="ja-JP" altLang="en-US" smtClean="0"/>
              <a:t>8</a:t>
            </a:fld>
            <a:endParaRPr kumimoji="1" lang="ja-JP" altLang="en-US"/>
          </a:p>
        </p:txBody>
      </p:sp>
    </p:spTree>
    <p:extLst>
      <p:ext uri="{BB962C8B-B14F-4D97-AF65-F5344CB8AC3E}">
        <p14:creationId xmlns:p14="http://schemas.microsoft.com/office/powerpoint/2010/main" val="2846498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トレイルメイキングテストは、注意に関わる能力を総合的に測定できる検査です。</a:t>
            </a:r>
            <a:endParaRPr kumimoji="1" lang="en-US" altLang="ja-JP" dirty="0" smtClean="0"/>
          </a:p>
          <a:p>
            <a:r>
              <a:rPr kumimoji="1" lang="en-US" altLang="ja-JP" dirty="0" smtClean="0"/>
              <a:t>Part</a:t>
            </a:r>
            <a:r>
              <a:rPr kumimoji="1" lang="ja-JP" altLang="en-US" dirty="0" smtClean="0"/>
              <a:t> </a:t>
            </a:r>
            <a:r>
              <a:rPr kumimoji="1" lang="en-US" altLang="ja-JP" dirty="0" smtClean="0"/>
              <a:t>A</a:t>
            </a:r>
            <a:r>
              <a:rPr kumimoji="1" lang="ja-JP" altLang="en-US" dirty="0" err="1" smtClean="0"/>
              <a:t>、</a:t>
            </a:r>
            <a:r>
              <a:rPr kumimoji="1" lang="en-US" altLang="ja-JP" dirty="0" smtClean="0"/>
              <a:t>Part</a:t>
            </a:r>
            <a:r>
              <a:rPr kumimoji="1" lang="ja-JP" altLang="en-US" dirty="0" smtClean="0"/>
              <a:t> </a:t>
            </a:r>
            <a:r>
              <a:rPr kumimoji="1" lang="en-US" altLang="ja-JP" dirty="0" smtClean="0"/>
              <a:t>B</a:t>
            </a:r>
            <a:r>
              <a:rPr kumimoji="1" lang="ja-JP" altLang="en-US" dirty="0" smtClean="0"/>
              <a:t>の２項目からなり、</a:t>
            </a:r>
            <a:r>
              <a:rPr kumimoji="1" lang="en-US" altLang="ja-JP" dirty="0" smtClean="0"/>
              <a:t>Part</a:t>
            </a:r>
            <a:r>
              <a:rPr kumimoji="1" lang="ja-JP" altLang="en-US" dirty="0" smtClean="0"/>
              <a:t> </a:t>
            </a:r>
            <a:r>
              <a:rPr kumimoji="1" lang="en-US" altLang="ja-JP" dirty="0" smtClean="0"/>
              <a:t>A</a:t>
            </a:r>
            <a:r>
              <a:rPr kumimoji="1" lang="ja-JP" altLang="en-US" dirty="0" smtClean="0"/>
              <a:t>では数字の①から②、②から③と数字を順番どおりに線で結んでいきます。</a:t>
            </a:r>
            <a:endParaRPr kumimoji="1" lang="en-US" altLang="ja-JP" dirty="0" smtClean="0"/>
          </a:p>
          <a:p>
            <a:r>
              <a:rPr kumimoji="1" lang="en-US" altLang="ja-JP" dirty="0" smtClean="0"/>
              <a:t>Part</a:t>
            </a:r>
            <a:r>
              <a:rPr kumimoji="1" lang="ja-JP" altLang="en-US" dirty="0" smtClean="0"/>
              <a:t> </a:t>
            </a:r>
            <a:r>
              <a:rPr kumimoji="1" lang="en-US" altLang="ja-JP" dirty="0" smtClean="0"/>
              <a:t>B</a:t>
            </a:r>
            <a:r>
              <a:rPr kumimoji="1" lang="ja-JP" altLang="en-US" dirty="0" smtClean="0"/>
              <a:t>では、数字と</a:t>
            </a:r>
            <a:r>
              <a:rPr kumimoji="1" lang="en-US" altLang="ja-JP" dirty="0" smtClean="0"/>
              <a:t>50</a:t>
            </a:r>
            <a:r>
              <a:rPr kumimoji="1" lang="ja-JP" altLang="en-US" dirty="0" smtClean="0"/>
              <a:t>音か</a:t>
            </a:r>
            <a:r>
              <a:rPr kumimoji="1" lang="ja-JP" altLang="en-US" dirty="0" err="1" smtClean="0"/>
              <a:t>なを</a:t>
            </a:r>
            <a:r>
              <a:rPr kumimoji="1" lang="ja-JP" altLang="en-US" dirty="0" smtClean="0"/>
              <a:t>交互に線でむすんでいきます。それぞれにかかった時間を測定し、その所要時間を年代別で判定します。</a:t>
            </a:r>
            <a:endParaRPr kumimoji="1" lang="en-US" altLang="ja-JP" dirty="0" smtClean="0"/>
          </a:p>
          <a:p>
            <a:r>
              <a:rPr kumimoji="1" lang="ja-JP" altLang="en-US" dirty="0" smtClean="0"/>
              <a:t>この検査では、幅広い注意、ワーキングメモリ、空間的探索、処理速度、保続、衝動性など、様々な能力や症状をみることができます。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B28B99A-735D-47AA-84F3-CCFBF90E7301}" type="slidenum">
              <a:rPr kumimoji="1" lang="ja-JP" altLang="en-US" smtClean="0"/>
              <a:t>9</a:t>
            </a:fld>
            <a:endParaRPr kumimoji="1" lang="ja-JP" altLang="en-US"/>
          </a:p>
        </p:txBody>
      </p:sp>
    </p:spTree>
    <p:extLst>
      <p:ext uri="{BB962C8B-B14F-4D97-AF65-F5344CB8AC3E}">
        <p14:creationId xmlns:p14="http://schemas.microsoft.com/office/powerpoint/2010/main" val="1746474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次に、遂行機能の検査である、慶應版ウィスコンシンカード分類検査についてです。</a:t>
            </a:r>
            <a:endParaRPr kumimoji="1" lang="en-US" altLang="ja-JP" dirty="0" smtClean="0"/>
          </a:p>
          <a:p>
            <a:r>
              <a:rPr kumimoji="1" lang="ja-JP" altLang="en-US" dirty="0" smtClean="0"/>
              <a:t>この検査は、前頭葉機能である「推測と反応切り替え機能、などを評価する検査です。</a:t>
            </a:r>
            <a:endParaRPr kumimoji="1" lang="en-US" altLang="ja-JP" dirty="0" smtClean="0"/>
          </a:p>
          <a:p>
            <a:r>
              <a:rPr kumimoji="1" lang="ja-JP" altLang="en-US" dirty="0" smtClean="0"/>
              <a:t>カードに書かれた「色」「形」「数」がそれぞれ異なる</a:t>
            </a:r>
            <a:r>
              <a:rPr kumimoji="1" lang="en-US" altLang="ja-JP" dirty="0" smtClean="0"/>
              <a:t>4</a:t>
            </a:r>
            <a:r>
              <a:rPr kumimoji="1" lang="ja-JP" altLang="en-US" dirty="0" smtClean="0"/>
              <a:t>枚のカードを指標にし、渡した</a:t>
            </a:r>
            <a:r>
              <a:rPr kumimoji="1" lang="en-US" altLang="ja-JP" dirty="0" smtClean="0"/>
              <a:t>48</a:t>
            </a:r>
            <a:r>
              <a:rPr kumimoji="1" lang="ja-JP" altLang="en-US" dirty="0" smtClean="0"/>
              <a:t>枚のカードを「色」「形」「数」のいずれかに分類してもらいます。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2B28B99A-735D-47AA-84F3-CCFBF90E7301}" type="slidenum">
              <a:rPr kumimoji="1" lang="ja-JP" altLang="en-US" smtClean="0"/>
              <a:t>10</a:t>
            </a:fld>
            <a:endParaRPr kumimoji="1" lang="ja-JP" altLang="en-US"/>
          </a:p>
        </p:txBody>
      </p:sp>
    </p:spTree>
    <p:extLst>
      <p:ext uri="{BB962C8B-B14F-4D97-AF65-F5344CB8AC3E}">
        <p14:creationId xmlns:p14="http://schemas.microsoft.com/office/powerpoint/2010/main" val="917040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571750" y="3124200"/>
            <a:ext cx="6943725" cy="1894362"/>
          </a:xfrm>
        </p:spPr>
        <p:txBody>
          <a:bodyPr/>
          <a:lstStyle>
            <a:lvl1pPr>
              <a:defRPr b="1"/>
            </a:lvl1pPr>
          </a:lstStyle>
          <a:p>
            <a:r>
              <a:rPr kumimoji="0" lang="ja-JP" altLang="en-US"/>
              <a:t>マスタ タイトルの書式設定</a:t>
            </a:r>
            <a:endParaRPr kumimoji="0" lang="en-US"/>
          </a:p>
        </p:txBody>
      </p:sp>
      <p:sp>
        <p:nvSpPr>
          <p:cNvPr id="9" name="サブタイトル 8"/>
          <p:cNvSpPr>
            <a:spLocks noGrp="1"/>
          </p:cNvSpPr>
          <p:nvPr>
            <p:ph type="subTitle" idx="1"/>
          </p:nvPr>
        </p:nvSpPr>
        <p:spPr>
          <a:xfrm>
            <a:off x="2571750" y="5003322"/>
            <a:ext cx="6943725"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 サブタイトルの書式設定</a:t>
            </a:r>
            <a:endParaRPr kumimoji="0" lang="en-US"/>
          </a:p>
        </p:txBody>
      </p:sp>
      <p:sp>
        <p:nvSpPr>
          <p:cNvPr id="28" name="日付プレースホルダ 27"/>
          <p:cNvSpPr>
            <a:spLocks noGrp="1"/>
          </p:cNvSpPr>
          <p:nvPr>
            <p:ph type="dt" sz="half" idx="10"/>
          </p:nvPr>
        </p:nvSpPr>
        <p:spPr bwMode="auto">
          <a:xfrm rot="5400000">
            <a:off x="8878074" y="1150285"/>
            <a:ext cx="2286000" cy="428625"/>
          </a:xfrm>
        </p:spPr>
        <p:txBody>
          <a:bodyPr/>
          <a:lstStyle/>
          <a:p>
            <a:fld id="{FA3EB9FF-595C-4FCD-961A-51DBC1EC254D}" type="datetimeFigureOut">
              <a:rPr kumimoji="1" lang="ja-JP" altLang="en-US" smtClean="0"/>
              <a:pPr/>
              <a:t>2023/1/29</a:t>
            </a:fld>
            <a:endParaRPr kumimoji="1" lang="ja-JP" altLang="en-US"/>
          </a:p>
        </p:txBody>
      </p:sp>
      <p:sp>
        <p:nvSpPr>
          <p:cNvPr id="17" name="フッター プレースホルダ 16"/>
          <p:cNvSpPr>
            <a:spLocks noGrp="1"/>
          </p:cNvSpPr>
          <p:nvPr>
            <p:ph type="ftr" sz="quarter" idx="11"/>
          </p:nvPr>
        </p:nvSpPr>
        <p:spPr bwMode="auto">
          <a:xfrm rot="5400000">
            <a:off x="8190528" y="4157666"/>
            <a:ext cx="3657600" cy="432054"/>
          </a:xfrm>
        </p:spPr>
        <p:txBody>
          <a:bodyPr/>
          <a:lstStyle/>
          <a:p>
            <a:endParaRPr kumimoji="1" lang="ja-JP" altLang="en-US"/>
          </a:p>
        </p:txBody>
      </p:sp>
      <p:sp>
        <p:nvSpPr>
          <p:cNvPr id="10" name="正方形/長方形 9"/>
          <p:cNvSpPr/>
          <p:nvPr/>
        </p:nvSpPr>
        <p:spPr bwMode="auto">
          <a:xfrm>
            <a:off x="428625" y="0"/>
            <a:ext cx="685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310878" y="0"/>
            <a:ext cx="117747"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1114425" y="0"/>
            <a:ext cx="20460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283985" y="0"/>
            <a:ext cx="259065"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1963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10287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96087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94247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20015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1025308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371600" y="0"/>
            <a:ext cx="85725"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85800" y="3429000"/>
            <a:ext cx="1457325"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473336" y="4866752"/>
            <a:ext cx="72160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227465" y="5500632"/>
            <a:ext cx="154305"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872234" y="5788152"/>
            <a:ext cx="30861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2143125" y="4495800"/>
            <a:ext cx="4114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 28"/>
          <p:cNvSpPr>
            <a:spLocks noGrp="1"/>
          </p:cNvSpPr>
          <p:nvPr>
            <p:ph type="sldNum" sz="quarter" idx="12"/>
          </p:nvPr>
        </p:nvSpPr>
        <p:spPr bwMode="auto">
          <a:xfrm>
            <a:off x="1491237" y="4928702"/>
            <a:ext cx="685800" cy="517524"/>
          </a:xfrm>
        </p:spPr>
        <p:txBody>
          <a:bodyPr/>
          <a:lstStyle/>
          <a:p>
            <a:fld id="{22D0147F-BC5E-46C7-9249-16859E4D44F3}" type="slidenum">
              <a:rPr kumimoji="1" lang="ja-JP" altLang="en-US" smtClean="0"/>
              <a:pPr/>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FA3EB9FF-595C-4FCD-961A-51DBC1EC254D}" type="datetimeFigureOut">
              <a:rPr kumimoji="1" lang="ja-JP" altLang="en-US" smtClean="0"/>
              <a:pPr/>
              <a:t>2023/1/29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2D0147F-BC5E-46C7-9249-16859E4D44F3}"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458075" y="274640"/>
            <a:ext cx="1885950" cy="5851525"/>
          </a:xfrm>
        </p:spPr>
        <p:txBody>
          <a:bodyPr vert="eaVert"/>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a:xfrm>
            <a:off x="514350" y="274639"/>
            <a:ext cx="6772275" cy="5851525"/>
          </a:xfrm>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FA3EB9FF-595C-4FCD-961A-51DBC1EC254D}" type="datetimeFigureOut">
              <a:rPr kumimoji="1" lang="ja-JP" altLang="en-US" smtClean="0"/>
              <a:pPr/>
              <a:t>2023/1/29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2D0147F-BC5E-46C7-9249-16859E4D44F3}"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8" name="コンテンツ プレースホルダ 7"/>
          <p:cNvSpPr>
            <a:spLocks noGrp="1"/>
          </p:cNvSpPr>
          <p:nvPr>
            <p:ph sz="quarter" idx="1"/>
          </p:nvPr>
        </p:nvSpPr>
        <p:spPr>
          <a:xfrm>
            <a:off x="514350" y="1600200"/>
            <a:ext cx="8401050" cy="4873752"/>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 6"/>
          <p:cNvSpPr>
            <a:spLocks noGrp="1"/>
          </p:cNvSpPr>
          <p:nvPr>
            <p:ph type="dt" sz="half" idx="14"/>
          </p:nvPr>
        </p:nvSpPr>
        <p:spPr/>
        <p:txBody>
          <a:bodyPr rtlCol="0"/>
          <a:lstStyle/>
          <a:p>
            <a:fld id="{FA3EB9FF-595C-4FCD-961A-51DBC1EC254D}" type="datetimeFigureOut">
              <a:rPr kumimoji="1" lang="ja-JP" altLang="en-US" smtClean="0"/>
              <a:pPr/>
              <a:t>2023/1/29</a:t>
            </a:fld>
            <a:endParaRPr kumimoji="1" lang="ja-JP" altLang="en-US"/>
          </a:p>
        </p:txBody>
      </p:sp>
      <p:sp>
        <p:nvSpPr>
          <p:cNvPr id="9" name="スライド番号プレースホルダ 8"/>
          <p:cNvSpPr>
            <a:spLocks noGrp="1"/>
          </p:cNvSpPr>
          <p:nvPr>
            <p:ph type="sldNum" sz="quarter" idx="15"/>
          </p:nvPr>
        </p:nvSpPr>
        <p:spPr/>
        <p:txBody>
          <a:bodyPr rtlCol="0"/>
          <a:lstStyle/>
          <a:p>
            <a:fld id="{22D0147F-BC5E-46C7-9249-16859E4D44F3}" type="slidenum">
              <a:rPr kumimoji="1" lang="ja-JP" altLang="en-US" smtClean="0"/>
              <a:pPr/>
              <a:t>‹#›</a:t>
            </a:fld>
            <a:endParaRPr kumimoji="1" lang="ja-JP" altLang="en-US"/>
          </a:p>
        </p:txBody>
      </p:sp>
      <p:sp>
        <p:nvSpPr>
          <p:cNvPr id="10" name="フッター プレースホルダ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571750" y="2895600"/>
            <a:ext cx="6943725" cy="2053590"/>
          </a:xfrm>
        </p:spPr>
        <p:txBody>
          <a:bodyPr/>
          <a:lstStyle>
            <a:lvl1pPr algn="l">
              <a:buNone/>
              <a:defRPr sz="3000" b="1" cap="small" baseline="0"/>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2571750" y="5010150"/>
            <a:ext cx="6943725"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 テキストの書式設定</a:t>
            </a:r>
          </a:p>
        </p:txBody>
      </p:sp>
      <p:sp>
        <p:nvSpPr>
          <p:cNvPr id="4" name="日付プレースホルダ 3"/>
          <p:cNvSpPr>
            <a:spLocks noGrp="1"/>
          </p:cNvSpPr>
          <p:nvPr>
            <p:ph type="dt" sz="half" idx="10"/>
          </p:nvPr>
        </p:nvSpPr>
        <p:spPr bwMode="auto">
          <a:xfrm rot="5400000">
            <a:off x="8876538" y="1146620"/>
            <a:ext cx="2286000" cy="428625"/>
          </a:xfrm>
        </p:spPr>
        <p:txBody>
          <a:bodyPr/>
          <a:lstStyle/>
          <a:p>
            <a:fld id="{FA3EB9FF-595C-4FCD-961A-51DBC1EC254D}" type="datetimeFigureOut">
              <a:rPr kumimoji="1" lang="ja-JP" altLang="en-US" smtClean="0"/>
              <a:pPr/>
              <a:t>2023/1/29</a:t>
            </a:fld>
            <a:endParaRPr kumimoji="1" lang="ja-JP" altLang="en-US"/>
          </a:p>
        </p:txBody>
      </p:sp>
      <p:sp>
        <p:nvSpPr>
          <p:cNvPr id="5" name="フッター プレースホルダ 4"/>
          <p:cNvSpPr>
            <a:spLocks noGrp="1"/>
          </p:cNvSpPr>
          <p:nvPr>
            <p:ph type="ftr" sz="quarter" idx="11"/>
          </p:nvPr>
        </p:nvSpPr>
        <p:spPr bwMode="auto">
          <a:xfrm rot="5400000">
            <a:off x="8190738" y="4154805"/>
            <a:ext cx="3657600" cy="432054"/>
          </a:xfrm>
        </p:spPr>
        <p:txBody>
          <a:bodyPr/>
          <a:lstStyle/>
          <a:p>
            <a:endParaRPr kumimoji="1" lang="ja-JP" altLang="en-US"/>
          </a:p>
        </p:txBody>
      </p:sp>
      <p:sp>
        <p:nvSpPr>
          <p:cNvPr id="9" name="正方形/長方形 8"/>
          <p:cNvSpPr/>
          <p:nvPr/>
        </p:nvSpPr>
        <p:spPr bwMode="auto">
          <a:xfrm>
            <a:off x="428625" y="0"/>
            <a:ext cx="685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310878" y="0"/>
            <a:ext cx="117747"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1114425" y="0"/>
            <a:ext cx="20460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283985" y="0"/>
            <a:ext cx="259065"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1963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10287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96087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94247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20015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371600" y="0"/>
            <a:ext cx="85725"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85800" y="3429000"/>
            <a:ext cx="1457325"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490292" y="4866752"/>
            <a:ext cx="72160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227465" y="5500632"/>
            <a:ext cx="154305"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872234" y="5791200"/>
            <a:ext cx="30861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2113920" y="4479888"/>
            <a:ext cx="4114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1023518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 5"/>
          <p:cNvSpPr>
            <a:spLocks noGrp="1"/>
          </p:cNvSpPr>
          <p:nvPr>
            <p:ph type="sldNum" sz="quarter" idx="12"/>
          </p:nvPr>
        </p:nvSpPr>
        <p:spPr bwMode="auto">
          <a:xfrm>
            <a:off x="1508193" y="4928702"/>
            <a:ext cx="685800" cy="517524"/>
          </a:xfrm>
        </p:spPr>
        <p:txBody>
          <a:bodyPr/>
          <a:lstStyle/>
          <a:p>
            <a:fld id="{22D0147F-BC5E-46C7-9249-16859E4D44F3}" type="slidenum">
              <a:rPr kumimoji="1" lang="ja-JP" altLang="en-US" smtClean="0"/>
              <a:pPr/>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5" name="日付プレースホルダ 4"/>
          <p:cNvSpPr>
            <a:spLocks noGrp="1"/>
          </p:cNvSpPr>
          <p:nvPr>
            <p:ph type="dt" sz="half" idx="10"/>
          </p:nvPr>
        </p:nvSpPr>
        <p:spPr/>
        <p:txBody>
          <a:bodyPr/>
          <a:lstStyle/>
          <a:p>
            <a:fld id="{FA3EB9FF-595C-4FCD-961A-51DBC1EC254D}" type="datetimeFigureOut">
              <a:rPr kumimoji="1" lang="ja-JP" altLang="en-US" smtClean="0"/>
              <a:pPr/>
              <a:t>2023/1/29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2D0147F-BC5E-46C7-9249-16859E4D44F3}" type="slidenum">
              <a:rPr kumimoji="1" lang="ja-JP" altLang="en-US" smtClean="0"/>
              <a:pPr/>
              <a:t>‹#›</a:t>
            </a:fld>
            <a:endParaRPr kumimoji="1" lang="ja-JP" altLang="en-US"/>
          </a:p>
        </p:txBody>
      </p:sp>
      <p:sp>
        <p:nvSpPr>
          <p:cNvPr id="9" name="コンテンツ プレースホルダ 8"/>
          <p:cNvSpPr>
            <a:spLocks noGrp="1"/>
          </p:cNvSpPr>
          <p:nvPr>
            <p:ph sz="quarter" idx="1"/>
          </p:nvPr>
        </p:nvSpPr>
        <p:spPr>
          <a:xfrm>
            <a:off x="514350" y="1600200"/>
            <a:ext cx="4114800" cy="457200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1" name="コンテンツ プレースホルダ 10"/>
          <p:cNvSpPr>
            <a:spLocks noGrp="1"/>
          </p:cNvSpPr>
          <p:nvPr>
            <p:ph sz="quarter" idx="2"/>
          </p:nvPr>
        </p:nvSpPr>
        <p:spPr>
          <a:xfrm>
            <a:off x="4804029" y="1600200"/>
            <a:ext cx="4114800" cy="457200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0" y="273050"/>
            <a:ext cx="8486775" cy="1143000"/>
          </a:xfrm>
        </p:spPr>
        <p:txBody>
          <a:bodyPr anchor="b"/>
          <a:lstStyle>
            <a:lvl1pPr>
              <a:defRPr/>
            </a:lvl1pPr>
          </a:lstStyle>
          <a:p>
            <a:r>
              <a:rPr kumimoji="0" lang="ja-JP" altLang="en-US"/>
              <a:t>マスタ タイトルの書式設定</a:t>
            </a:r>
            <a:endParaRPr kumimoji="0" lang="en-US"/>
          </a:p>
        </p:txBody>
      </p:sp>
      <p:sp>
        <p:nvSpPr>
          <p:cNvPr id="7" name="日付プレースホルダ 6"/>
          <p:cNvSpPr>
            <a:spLocks noGrp="1"/>
          </p:cNvSpPr>
          <p:nvPr>
            <p:ph type="dt" sz="half" idx="10"/>
          </p:nvPr>
        </p:nvSpPr>
        <p:spPr/>
        <p:txBody>
          <a:bodyPr/>
          <a:lstStyle/>
          <a:p>
            <a:fld id="{FA3EB9FF-595C-4FCD-961A-51DBC1EC254D}" type="datetimeFigureOut">
              <a:rPr kumimoji="1" lang="ja-JP" altLang="en-US" smtClean="0"/>
              <a:pPr/>
              <a:t>2023/1/29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2D0147F-BC5E-46C7-9249-16859E4D44F3}" type="slidenum">
              <a:rPr kumimoji="1" lang="ja-JP" altLang="en-US" smtClean="0"/>
              <a:pPr/>
              <a:t>‹#›</a:t>
            </a:fld>
            <a:endParaRPr kumimoji="1" lang="ja-JP" altLang="en-US"/>
          </a:p>
        </p:txBody>
      </p:sp>
      <p:sp>
        <p:nvSpPr>
          <p:cNvPr id="11" name="コンテンツ プレースホルダ 10"/>
          <p:cNvSpPr>
            <a:spLocks noGrp="1"/>
          </p:cNvSpPr>
          <p:nvPr>
            <p:ph sz="quarter" idx="2"/>
          </p:nvPr>
        </p:nvSpPr>
        <p:spPr>
          <a:xfrm>
            <a:off x="514350" y="2362200"/>
            <a:ext cx="4114800" cy="388620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3" name="コンテンツ プレースホルダ 12"/>
          <p:cNvSpPr>
            <a:spLocks noGrp="1"/>
          </p:cNvSpPr>
          <p:nvPr>
            <p:ph sz="quarter" idx="4"/>
          </p:nvPr>
        </p:nvSpPr>
        <p:spPr>
          <a:xfrm>
            <a:off x="4918472" y="2362200"/>
            <a:ext cx="4114800" cy="388620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2" name="テキスト プレースホルダ 11"/>
          <p:cNvSpPr>
            <a:spLocks noGrp="1"/>
          </p:cNvSpPr>
          <p:nvPr>
            <p:ph type="body" sz="quarter" idx="1"/>
          </p:nvPr>
        </p:nvSpPr>
        <p:spPr>
          <a:xfrm>
            <a:off x="514350" y="1569720"/>
            <a:ext cx="4114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a:t>マスタ テキストの書式設定</a:t>
            </a:r>
          </a:p>
        </p:txBody>
      </p:sp>
      <p:sp>
        <p:nvSpPr>
          <p:cNvPr id="14" name="テキスト プレースホルダ 13"/>
          <p:cNvSpPr>
            <a:spLocks noGrp="1"/>
          </p:cNvSpPr>
          <p:nvPr>
            <p:ph type="body" sz="quarter" idx="3"/>
          </p:nvPr>
        </p:nvSpPr>
        <p:spPr>
          <a:xfrm>
            <a:off x="4886325" y="1569720"/>
            <a:ext cx="4114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a:t>マスタ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6" name="日付プレースホルダ 5"/>
          <p:cNvSpPr>
            <a:spLocks noGrp="1"/>
          </p:cNvSpPr>
          <p:nvPr>
            <p:ph type="dt" sz="half" idx="10"/>
          </p:nvPr>
        </p:nvSpPr>
        <p:spPr/>
        <p:txBody>
          <a:bodyPr rtlCol="0"/>
          <a:lstStyle/>
          <a:p>
            <a:fld id="{FA3EB9FF-595C-4FCD-961A-51DBC1EC254D}" type="datetimeFigureOut">
              <a:rPr kumimoji="1" lang="ja-JP" altLang="en-US" smtClean="0"/>
              <a:pPr/>
              <a:t>2023/1/29</a:t>
            </a:fld>
            <a:endParaRPr kumimoji="1" lang="ja-JP" altLang="en-US"/>
          </a:p>
        </p:txBody>
      </p:sp>
      <p:sp>
        <p:nvSpPr>
          <p:cNvPr id="7" name="スライド番号プレースホルダ 6"/>
          <p:cNvSpPr>
            <a:spLocks noGrp="1"/>
          </p:cNvSpPr>
          <p:nvPr>
            <p:ph type="sldNum" sz="quarter" idx="11"/>
          </p:nvPr>
        </p:nvSpPr>
        <p:spPr/>
        <p:txBody>
          <a:bodyPr rtlCol="0"/>
          <a:lstStyle/>
          <a:p>
            <a:fld id="{22D0147F-BC5E-46C7-9249-16859E4D44F3}" type="slidenum">
              <a:rPr kumimoji="1" lang="ja-JP" altLang="en-US" smtClean="0"/>
              <a:pPr/>
              <a:t>‹#›</a:t>
            </a:fld>
            <a:endParaRPr kumimoji="1" lang="ja-JP" altLang="en-US"/>
          </a:p>
        </p:txBody>
      </p:sp>
      <p:sp>
        <p:nvSpPr>
          <p:cNvPr id="8" name="フッター プレースホルダ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A3EB9FF-595C-4FCD-961A-51DBC1EC254D}" type="datetimeFigureOut">
              <a:rPr kumimoji="1" lang="ja-JP" altLang="en-US" smtClean="0"/>
              <a:pPr/>
              <a:t>2023/1/29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2D0147F-BC5E-46C7-9249-16859E4D44F3}"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9858375"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4187666" y="3171825"/>
            <a:ext cx="6309360" cy="514350"/>
          </a:xfrm>
        </p:spPr>
        <p:txBody>
          <a:bodyPr anchor="b"/>
          <a:lstStyle>
            <a:lvl1pPr algn="l">
              <a:buNone/>
              <a:defRPr sz="2000" b="1" cap="small" baseline="0"/>
            </a:lvl1pPr>
          </a:lstStyle>
          <a:p>
            <a:r>
              <a:rPr kumimoji="0" lang="ja-JP" altLang="en-US"/>
              <a:t>マスタ タイトルの書式設定</a:t>
            </a:r>
            <a:endParaRPr kumimoji="0" lang="en-US"/>
          </a:p>
        </p:txBody>
      </p:sp>
      <p:sp>
        <p:nvSpPr>
          <p:cNvPr id="3" name="テキスト プレースホルダ 2"/>
          <p:cNvSpPr>
            <a:spLocks noGrp="1"/>
          </p:cNvSpPr>
          <p:nvPr>
            <p:ph type="body" idx="2"/>
          </p:nvPr>
        </p:nvSpPr>
        <p:spPr>
          <a:xfrm>
            <a:off x="7663815" y="274320"/>
            <a:ext cx="1717929"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 テキストの書式設定</a:t>
            </a:r>
          </a:p>
        </p:txBody>
      </p:sp>
      <p:sp>
        <p:nvSpPr>
          <p:cNvPr id="8" name="直線コネクタ 7"/>
          <p:cNvSpPr>
            <a:spLocks noChangeShapeType="1"/>
          </p:cNvSpPr>
          <p:nvPr/>
        </p:nvSpPr>
        <p:spPr bwMode="auto">
          <a:xfrm>
            <a:off x="702945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966333"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1011555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9944100" y="0"/>
            <a:ext cx="3429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029825"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9176004" y="5715000"/>
            <a:ext cx="6172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 17"/>
          <p:cNvSpPr>
            <a:spLocks noGrp="1"/>
          </p:cNvSpPr>
          <p:nvPr>
            <p:ph sz="quarter" idx="1"/>
          </p:nvPr>
        </p:nvSpPr>
        <p:spPr>
          <a:xfrm>
            <a:off x="342900" y="274320"/>
            <a:ext cx="6343650" cy="6327648"/>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1" name="日付プレースホルダ 20"/>
          <p:cNvSpPr>
            <a:spLocks noGrp="1"/>
          </p:cNvSpPr>
          <p:nvPr>
            <p:ph type="dt" sz="half" idx="14"/>
          </p:nvPr>
        </p:nvSpPr>
        <p:spPr/>
        <p:txBody>
          <a:bodyPr rtlCol="0"/>
          <a:lstStyle/>
          <a:p>
            <a:fld id="{FA3EB9FF-595C-4FCD-961A-51DBC1EC254D}" type="datetimeFigureOut">
              <a:rPr kumimoji="1" lang="ja-JP" altLang="en-US" smtClean="0"/>
              <a:pPr/>
              <a:t>2023/1/29</a:t>
            </a:fld>
            <a:endParaRPr kumimoji="1" lang="ja-JP" altLang="en-US"/>
          </a:p>
        </p:txBody>
      </p:sp>
      <p:sp>
        <p:nvSpPr>
          <p:cNvPr id="22" name="スライド番号プレースホルダ 21"/>
          <p:cNvSpPr>
            <a:spLocks noGrp="1"/>
          </p:cNvSpPr>
          <p:nvPr>
            <p:ph type="sldNum" sz="quarter" idx="15"/>
          </p:nvPr>
        </p:nvSpPr>
        <p:spPr/>
        <p:txBody>
          <a:bodyPr rtlCol="0"/>
          <a:lstStyle/>
          <a:p>
            <a:fld id="{22D0147F-BC5E-46C7-9249-16859E4D44F3}" type="slidenum">
              <a:rPr kumimoji="1" lang="ja-JP" altLang="en-US" smtClean="0"/>
              <a:pPr/>
              <a:t>‹#›</a:t>
            </a:fld>
            <a:endParaRPr kumimoji="1" lang="ja-JP" altLang="en-US"/>
          </a:p>
        </p:txBody>
      </p:sp>
      <p:sp>
        <p:nvSpPr>
          <p:cNvPr id="23" name="フッター プレースホルダ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9858375"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9176004" y="5715000"/>
            <a:ext cx="6172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4163235" y="3171825"/>
            <a:ext cx="6309360" cy="514350"/>
          </a:xfrm>
        </p:spPr>
        <p:txBody>
          <a:bodyPr anchor="b"/>
          <a:lstStyle>
            <a:lvl1pPr algn="l">
              <a:buNone/>
              <a:defRPr sz="2000" b="1"/>
            </a:lvl1pPr>
          </a:lstStyle>
          <a:p>
            <a:r>
              <a:rPr kumimoji="0" lang="ja-JP" altLang="en-US"/>
              <a:t>マスタ タイトルの書式設定</a:t>
            </a:r>
            <a:endParaRPr kumimoji="0" lang="en-US"/>
          </a:p>
        </p:txBody>
      </p:sp>
      <p:sp>
        <p:nvSpPr>
          <p:cNvPr id="3" name="図プレースホルダ 2"/>
          <p:cNvSpPr>
            <a:spLocks noGrp="1"/>
          </p:cNvSpPr>
          <p:nvPr>
            <p:ph type="pic" idx="1"/>
          </p:nvPr>
        </p:nvSpPr>
        <p:spPr>
          <a:xfrm>
            <a:off x="0" y="0"/>
            <a:ext cx="6943725"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a:t>アイコンをクリックして図を追加</a:t>
            </a:r>
            <a:endParaRPr kumimoji="0" lang="en-US" dirty="0"/>
          </a:p>
        </p:txBody>
      </p:sp>
      <p:sp>
        <p:nvSpPr>
          <p:cNvPr id="4" name="テキスト プレースホルダ 3"/>
          <p:cNvSpPr>
            <a:spLocks noGrp="1"/>
          </p:cNvSpPr>
          <p:nvPr>
            <p:ph type="body" sz="half" idx="2"/>
          </p:nvPr>
        </p:nvSpPr>
        <p:spPr>
          <a:xfrm>
            <a:off x="7611523" y="264795"/>
            <a:ext cx="17145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a:t>マスタ テキストの書式設定</a:t>
            </a:r>
          </a:p>
        </p:txBody>
      </p:sp>
      <p:sp>
        <p:nvSpPr>
          <p:cNvPr id="10" name="直線コネクタ 9"/>
          <p:cNvSpPr>
            <a:spLocks noChangeShapeType="1"/>
          </p:cNvSpPr>
          <p:nvPr/>
        </p:nvSpPr>
        <p:spPr bwMode="auto">
          <a:xfrm>
            <a:off x="1011555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9944100" y="0"/>
            <a:ext cx="3429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10029825"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702945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966333"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 16"/>
          <p:cNvSpPr>
            <a:spLocks noGrp="1"/>
          </p:cNvSpPr>
          <p:nvPr>
            <p:ph type="dt" sz="half" idx="10"/>
          </p:nvPr>
        </p:nvSpPr>
        <p:spPr/>
        <p:txBody>
          <a:bodyPr rtlCol="0"/>
          <a:lstStyle/>
          <a:p>
            <a:fld id="{FA3EB9FF-595C-4FCD-961A-51DBC1EC254D}" type="datetimeFigureOut">
              <a:rPr kumimoji="1" lang="ja-JP" altLang="en-US" smtClean="0"/>
              <a:pPr/>
              <a:t>2023/1/29</a:t>
            </a:fld>
            <a:endParaRPr kumimoji="1" lang="ja-JP" altLang="en-US"/>
          </a:p>
        </p:txBody>
      </p:sp>
      <p:sp>
        <p:nvSpPr>
          <p:cNvPr id="18" name="スライド番号プレースホルダ 17"/>
          <p:cNvSpPr>
            <a:spLocks noGrp="1"/>
          </p:cNvSpPr>
          <p:nvPr>
            <p:ph type="sldNum" sz="quarter" idx="11"/>
          </p:nvPr>
        </p:nvSpPr>
        <p:spPr/>
        <p:txBody>
          <a:bodyPr rtlCol="0"/>
          <a:lstStyle/>
          <a:p>
            <a:fld id="{22D0147F-BC5E-46C7-9249-16859E4D44F3}" type="slidenum">
              <a:rPr kumimoji="1" lang="ja-JP" altLang="en-US" smtClean="0"/>
              <a:pPr/>
              <a:t>‹#›</a:t>
            </a:fld>
            <a:endParaRPr kumimoji="1" lang="ja-JP" altLang="en-US"/>
          </a:p>
        </p:txBody>
      </p:sp>
      <p:sp>
        <p:nvSpPr>
          <p:cNvPr id="21" name="フッター プレースホルダ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9858375"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 21"/>
          <p:cNvSpPr>
            <a:spLocks noGrp="1"/>
          </p:cNvSpPr>
          <p:nvPr>
            <p:ph type="title"/>
          </p:nvPr>
        </p:nvSpPr>
        <p:spPr>
          <a:xfrm>
            <a:off x="514350" y="274638"/>
            <a:ext cx="8401050" cy="1143000"/>
          </a:xfrm>
          <a:prstGeom prst="rect">
            <a:avLst/>
          </a:prstGeom>
        </p:spPr>
        <p:txBody>
          <a:bodyPr vert="horz" anchor="b">
            <a:normAutofit/>
          </a:bodyPr>
          <a:lstStyle/>
          <a:p>
            <a:r>
              <a:rPr kumimoji="0" lang="ja-JP" altLang="en-US"/>
              <a:t>マスタ タイトルの書式設定</a:t>
            </a:r>
            <a:endParaRPr kumimoji="0" lang="en-US"/>
          </a:p>
        </p:txBody>
      </p:sp>
      <p:sp>
        <p:nvSpPr>
          <p:cNvPr id="13" name="テキスト プレースホルダ 12"/>
          <p:cNvSpPr>
            <a:spLocks noGrp="1"/>
          </p:cNvSpPr>
          <p:nvPr>
            <p:ph type="body" idx="1"/>
          </p:nvPr>
        </p:nvSpPr>
        <p:spPr>
          <a:xfrm>
            <a:off x="514350" y="1600200"/>
            <a:ext cx="8401050" cy="4873752"/>
          </a:xfrm>
          <a:prstGeom prst="rect">
            <a:avLst/>
          </a:prstGeom>
        </p:spPr>
        <p:txBody>
          <a:bodyPr vert="horz">
            <a:normAutofit/>
          </a:bodyPr>
          <a:lstStyle/>
          <a:p>
            <a:pPr lvl="0" eaLnBrk="1" latinLnBrk="0" hangingPunct="1"/>
            <a:r>
              <a:rPr kumimoji="0" lang="ja-JP" altLang="en-US"/>
              <a:t>マスタ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4" name="日付プレースホルダ 13"/>
          <p:cNvSpPr>
            <a:spLocks noGrp="1"/>
          </p:cNvSpPr>
          <p:nvPr>
            <p:ph type="dt" sz="half" idx="2"/>
          </p:nvPr>
        </p:nvSpPr>
        <p:spPr>
          <a:xfrm rot="5400000">
            <a:off x="8663940" y="1057848"/>
            <a:ext cx="2011680" cy="432054"/>
          </a:xfrm>
          <a:prstGeom prst="rect">
            <a:avLst/>
          </a:prstGeom>
        </p:spPr>
        <p:txBody>
          <a:bodyPr vert="horz" anchor="ctr" anchorCtr="0"/>
          <a:lstStyle>
            <a:lvl1pPr algn="r" eaLnBrk="1" latinLnBrk="0" hangingPunct="1">
              <a:defRPr kumimoji="0" sz="1200">
                <a:solidFill>
                  <a:schemeClr val="tx2"/>
                </a:solidFill>
              </a:defRPr>
            </a:lvl1pPr>
          </a:lstStyle>
          <a:p>
            <a:fld id="{FA3EB9FF-595C-4FCD-961A-51DBC1EC254D}" type="datetimeFigureOut">
              <a:rPr kumimoji="1" lang="ja-JP" altLang="en-US" smtClean="0"/>
              <a:pPr/>
              <a:t>2023/1/29</a:t>
            </a:fld>
            <a:endParaRPr kumimoji="1" lang="ja-JP" altLang="en-US"/>
          </a:p>
        </p:txBody>
      </p:sp>
      <p:sp>
        <p:nvSpPr>
          <p:cNvPr id="3" name="フッター プレースホルダ 2"/>
          <p:cNvSpPr>
            <a:spLocks noGrp="1"/>
          </p:cNvSpPr>
          <p:nvPr>
            <p:ph type="ftr" sz="quarter" idx="3"/>
          </p:nvPr>
        </p:nvSpPr>
        <p:spPr>
          <a:xfrm rot="5400000">
            <a:off x="8063984" y="3714380"/>
            <a:ext cx="3200400" cy="41148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85725"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1011555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9944100" y="0"/>
            <a:ext cx="3429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029825"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9176004" y="5715000"/>
            <a:ext cx="6172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 22"/>
          <p:cNvSpPr>
            <a:spLocks noGrp="1"/>
          </p:cNvSpPr>
          <p:nvPr>
            <p:ph type="sldNum" sz="quarter" idx="4"/>
          </p:nvPr>
        </p:nvSpPr>
        <p:spPr>
          <a:xfrm>
            <a:off x="9145143" y="5734050"/>
            <a:ext cx="685800" cy="521208"/>
          </a:xfrm>
          <a:prstGeom prst="rect">
            <a:avLst/>
          </a:prstGeom>
        </p:spPr>
        <p:txBody>
          <a:bodyPr vert="horz" anchor="ctr"/>
          <a:lstStyle>
            <a:lvl1pPr algn="ctr" eaLnBrk="1" latinLnBrk="0" hangingPunct="1">
              <a:defRPr kumimoji="0" sz="1400" b="1">
                <a:solidFill>
                  <a:srgbClr val="FFFFFF"/>
                </a:solidFill>
              </a:defRPr>
            </a:lvl1pPr>
          </a:lstStyle>
          <a:p>
            <a:fld id="{22D0147F-BC5E-46C7-9249-16859E4D44F3}"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5.gif"/><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DDB94D2A-25F1-401C-ACE1-3C20A57157CC}"/>
              </a:ext>
            </a:extLst>
          </p:cNvPr>
          <p:cNvSpPr txBox="1">
            <a:spLocks noChangeArrowheads="1"/>
          </p:cNvSpPr>
          <p:nvPr/>
        </p:nvSpPr>
        <p:spPr>
          <a:xfrm>
            <a:off x="1507096" y="980728"/>
            <a:ext cx="7272808" cy="4896544"/>
          </a:xfrm>
          <a:prstGeom prst="rect">
            <a:avLst/>
          </a:prstGeom>
        </p:spPr>
        <p:txBody>
          <a:bodyPr/>
          <a:lstStyle/>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kumimoji="1" lang="ja-JP" altLang="en-US" sz="4400" b="1" i="0" u="none" strike="noStrike" kern="1200" cap="none" spc="0" normalizeH="0" baseline="0" noProof="0" dirty="0">
                <a:ln>
                  <a:noFill/>
                </a:ln>
                <a:solidFill>
                  <a:schemeClr val="tx1"/>
                </a:solidFill>
                <a:effectLst/>
                <a:uLnTx/>
                <a:uFillTx/>
                <a:latin typeface="+mj-lt"/>
                <a:ea typeface="+mj-ea"/>
                <a:cs typeface="+mj-cs"/>
              </a:rPr>
              <a:t>高次脳機能障害とは</a:t>
            </a:r>
            <a:endParaRPr kumimoji="1" lang="en-US" altLang="ja-JP" sz="4400" b="1" i="0" u="none" strike="noStrike" kern="1200" cap="none" spc="0" normalizeH="0" baseline="0" noProof="0" dirty="0">
              <a:ln>
                <a:noFill/>
              </a:ln>
              <a:solidFill>
                <a:schemeClr val="tx1"/>
              </a:solidFill>
              <a:effectLst/>
              <a:uLnTx/>
              <a:uFillTx/>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kumimoji="1" lang="ja-JP" altLang="en-US" sz="4400" b="1" i="0" u="none" strike="noStrike" kern="1200" cap="none" spc="0" normalizeH="0" baseline="0" noProof="0" dirty="0">
                <a:ln>
                  <a:noFill/>
                </a:ln>
                <a:solidFill>
                  <a:schemeClr val="tx1"/>
                </a:solidFill>
                <a:effectLst/>
                <a:uLnTx/>
                <a:uFillTx/>
                <a:latin typeface="+mj-lt"/>
                <a:ea typeface="+mj-ea"/>
                <a:cs typeface="+mj-cs"/>
              </a:rPr>
              <a:t>高次脳機能障害の原因</a:t>
            </a:r>
            <a:endParaRPr kumimoji="1" lang="en-US" altLang="ja-JP" sz="4400" b="1" i="0" u="none" strike="noStrike" kern="1200" cap="none" spc="0" normalizeH="0" baseline="0" noProof="0" dirty="0">
              <a:ln>
                <a:noFill/>
              </a:ln>
              <a:solidFill>
                <a:schemeClr val="tx1"/>
              </a:solidFill>
              <a:effectLst/>
              <a:uLnTx/>
              <a:uFillTx/>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lang="ja-JP" altLang="en-US" sz="4400" b="1" dirty="0">
                <a:latin typeface="+mj-lt"/>
                <a:ea typeface="+mj-ea"/>
                <a:cs typeface="+mj-cs"/>
              </a:rPr>
              <a:t>高次脳機能障害の症状</a:t>
            </a:r>
            <a:endParaRPr lang="en-US" altLang="ja-JP" sz="4400" b="1" dirty="0">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lang="ja-JP" altLang="en-US" sz="4400" b="1" dirty="0">
                <a:latin typeface="+mj-lt"/>
                <a:ea typeface="+mj-ea"/>
                <a:cs typeface="+mj-cs"/>
              </a:rPr>
              <a:t>高次脳機能障害の診断</a:t>
            </a:r>
            <a:endParaRPr lang="en-US" altLang="ja-JP" sz="4400" b="1" dirty="0">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lang="ja-JP" altLang="en-US" sz="4400" b="1" dirty="0">
                <a:solidFill>
                  <a:srgbClr val="FF0000"/>
                </a:solidFill>
                <a:latin typeface="+mj-lt"/>
                <a:ea typeface="+mj-ea"/>
                <a:cs typeface="+mj-cs"/>
              </a:rPr>
              <a:t>高次脳機能障害の検査</a:t>
            </a:r>
            <a:endParaRPr lang="en-US" altLang="ja-JP" sz="4400" b="1" dirty="0">
              <a:solidFill>
                <a:srgbClr val="FF0000"/>
              </a:solidFill>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lang="ja-JP" altLang="en-US" sz="4400" b="1" dirty="0">
                <a:latin typeface="+mj-lt"/>
                <a:ea typeface="+mj-ea"/>
                <a:cs typeface="+mj-cs"/>
              </a:rPr>
              <a:t>高次脳機能障害の治療</a:t>
            </a:r>
            <a:endParaRPr lang="en-US" altLang="ja-JP" sz="4400" b="1" dirty="0">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lang="ja-JP" altLang="en-US" sz="4400" b="1" dirty="0">
                <a:latin typeface="+mj-lt"/>
                <a:ea typeface="+mj-ea"/>
                <a:cs typeface="+mj-cs"/>
              </a:rPr>
              <a:t>最後に</a:t>
            </a:r>
            <a:endParaRPr lang="en-US" altLang="ja-JP" sz="4400" b="1" dirty="0">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endParaRPr kumimoji="1" lang="en-US" altLang="ja-JP" sz="4800" b="1" i="0" u="none" strike="noStrike" kern="1200" cap="none" spc="0" normalizeH="0" baseline="0" noProof="0" dirty="0">
              <a:ln>
                <a:noFill/>
              </a:ln>
              <a:solidFill>
                <a:schemeClr val="tx1"/>
              </a:solidFill>
              <a:effectLst/>
              <a:uLnTx/>
              <a:uFillTx/>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endParaRPr kumimoji="1" lang="en-US" altLang="ja-JP" sz="4800" b="1" i="0" u="none" strike="noStrike" kern="1200" cap="none" spc="0" normalizeH="0" baseline="0" noProof="0" dirty="0">
              <a:ln>
                <a:noFill/>
              </a:ln>
              <a:solidFill>
                <a:schemeClr val="tx1"/>
              </a:solidFill>
              <a:effectLst/>
              <a:uLnTx/>
              <a:uFillTx/>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endParaRPr kumimoji="1" lang="en-US" altLang="ja-JP" sz="5400" b="1" i="0" u="none" strike="noStrike" kern="1200" cap="none" spc="0" normalizeH="0" baseline="0" noProof="0" dirty="0">
              <a:ln>
                <a:noFill/>
              </a:ln>
              <a:solidFill>
                <a:schemeClr val="tx1"/>
              </a:solidFill>
              <a:effectLst/>
              <a:uLnTx/>
              <a:uFillTx/>
              <a:latin typeface="+mj-lt"/>
              <a:ea typeface="+mj-ea"/>
              <a:cs typeface="+mj-cs"/>
            </a:endParaRPr>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61500" y="6032500"/>
            <a:ext cx="609600" cy="609600"/>
          </a:xfrm>
          <a:prstGeom prst="rect">
            <a:avLst/>
          </a:prstGeom>
        </p:spPr>
      </p:pic>
    </p:spTree>
    <p:extLst>
      <p:ext uri="{BB962C8B-B14F-4D97-AF65-F5344CB8AC3E}">
        <p14:creationId xmlns:p14="http://schemas.microsoft.com/office/powerpoint/2010/main" val="1200045280"/>
      </p:ext>
    </p:extLst>
  </p:cSld>
  <p:clrMapOvr>
    <a:masterClrMapping/>
  </p:clrMapOvr>
  <mc:AlternateContent xmlns:mc="http://schemas.openxmlformats.org/markup-compatibility/2006">
    <mc:Choice xmlns:p14="http://schemas.microsoft.com/office/powerpoint/2010/main" Requires="p14">
      <p:transition spd="slow" p14:dur="2000" advTm="6005"/>
    </mc:Choice>
    <mc:Fallback>
      <p:transition spd="slow" advTm="60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06996" y="764704"/>
            <a:ext cx="8928100" cy="1418850"/>
          </a:xfrm>
          <a:prstGeom prst="rect">
            <a:avLst/>
          </a:prstGeom>
          <a:noFill/>
          <a:ln w="9525">
            <a:noFill/>
            <a:miter lim="800000"/>
            <a:headEnd/>
            <a:tailEnd/>
          </a:ln>
          <a:effectLst/>
        </p:spPr>
        <p:txBody>
          <a:bodyPr>
            <a:spAutoFit/>
          </a:bodyPr>
          <a:lstStyle/>
          <a:p>
            <a:pPr>
              <a:lnSpc>
                <a:spcPts val="3000"/>
              </a:lnSpc>
              <a:spcBef>
                <a:spcPct val="20000"/>
              </a:spcBef>
              <a:buClr>
                <a:schemeClr val="hlink"/>
              </a:buClr>
              <a:buSzPct val="70000"/>
              <a:buFont typeface="Wingdings" pitchFamily="2" charset="2"/>
              <a:buNone/>
            </a:pPr>
            <a:r>
              <a:rPr lang="ja-JP" altLang="en-US" sz="3600" b="1" dirty="0">
                <a:solidFill>
                  <a:srgbClr val="FF0000"/>
                </a:solidFill>
                <a:latin typeface="+mn-ea"/>
              </a:rPr>
              <a:t>ＫＷＣＳＴ</a:t>
            </a:r>
          </a:p>
          <a:p>
            <a:pPr>
              <a:lnSpc>
                <a:spcPts val="3000"/>
              </a:lnSpc>
              <a:spcBef>
                <a:spcPct val="20000"/>
              </a:spcBef>
              <a:buClr>
                <a:schemeClr val="hlink"/>
              </a:buClr>
              <a:buSzPct val="70000"/>
              <a:buFont typeface="Wingdings" pitchFamily="2" charset="2"/>
              <a:buNone/>
            </a:pPr>
            <a:r>
              <a:rPr lang="ja-JP" altLang="en-US" sz="2800" b="1" dirty="0">
                <a:solidFill>
                  <a:srgbClr val="FF0000"/>
                </a:solidFill>
                <a:latin typeface="+mn-ea"/>
              </a:rPr>
              <a:t>（慶應版</a:t>
            </a:r>
            <a:r>
              <a:rPr lang="en-US" altLang="ja-JP" sz="2800" b="1" dirty="0">
                <a:solidFill>
                  <a:srgbClr val="FF0000"/>
                </a:solidFill>
                <a:latin typeface="+mn-ea"/>
              </a:rPr>
              <a:t>Wisconsin Card Sorting Test</a:t>
            </a:r>
            <a:r>
              <a:rPr lang="ja-JP" altLang="en-US" sz="2800" b="1" dirty="0">
                <a:solidFill>
                  <a:srgbClr val="FF0000"/>
                </a:solidFill>
                <a:latin typeface="+mn-ea"/>
              </a:rPr>
              <a:t>）</a:t>
            </a:r>
          </a:p>
          <a:p>
            <a:pPr>
              <a:lnSpc>
                <a:spcPts val="3000"/>
              </a:lnSpc>
              <a:spcBef>
                <a:spcPct val="20000"/>
              </a:spcBef>
              <a:buClr>
                <a:schemeClr val="hlink"/>
              </a:buClr>
              <a:buSzPct val="70000"/>
              <a:buFont typeface="Wingdings" pitchFamily="2" charset="2"/>
              <a:buNone/>
            </a:pPr>
            <a:r>
              <a:rPr lang="en-US" altLang="ja-JP" sz="2800" b="1" dirty="0">
                <a:latin typeface="+mn-ea"/>
              </a:rPr>
              <a:t>Wisconsin Card Sorting Test</a:t>
            </a:r>
            <a:r>
              <a:rPr lang="en-US" altLang="ja-JP" b="1" dirty="0">
                <a:latin typeface="+mn-ea"/>
              </a:rPr>
              <a:t> </a:t>
            </a:r>
            <a:r>
              <a:rPr lang="ja-JP" altLang="en-US" b="1" dirty="0">
                <a:latin typeface="+mn-ea"/>
              </a:rPr>
              <a:t>　</a:t>
            </a:r>
            <a:r>
              <a:rPr lang="en-US" altLang="ja-JP" b="1" dirty="0">
                <a:latin typeface="+mn-ea"/>
              </a:rPr>
              <a:t>Grant </a:t>
            </a:r>
            <a:r>
              <a:rPr lang="ja-JP" altLang="en-US" b="1" dirty="0">
                <a:latin typeface="+mn-ea"/>
              </a:rPr>
              <a:t>＆</a:t>
            </a:r>
            <a:r>
              <a:rPr lang="en-US" altLang="ja-JP" b="1" dirty="0">
                <a:latin typeface="+mn-ea"/>
              </a:rPr>
              <a:t>Berg 1984</a:t>
            </a:r>
            <a:r>
              <a:rPr lang="ja-JP" altLang="en-US" b="1" dirty="0">
                <a:latin typeface="+mn-ea"/>
              </a:rPr>
              <a:t>　他</a:t>
            </a:r>
            <a:endParaRPr lang="ja-JP" altLang="en-US" sz="2800" b="1" dirty="0">
              <a:latin typeface="+mn-ea"/>
            </a:endParaRPr>
          </a:p>
        </p:txBody>
      </p:sp>
      <p:sp>
        <p:nvSpPr>
          <p:cNvPr id="3" name="Text Box 3"/>
          <p:cNvSpPr txBox="1">
            <a:spLocks noChangeArrowheads="1"/>
          </p:cNvSpPr>
          <p:nvPr/>
        </p:nvSpPr>
        <p:spPr bwMode="auto">
          <a:xfrm>
            <a:off x="1111052" y="2348880"/>
            <a:ext cx="8215370" cy="949491"/>
          </a:xfrm>
          <a:prstGeom prst="rect">
            <a:avLst/>
          </a:prstGeom>
          <a:noFill/>
          <a:ln w="9525">
            <a:noFill/>
            <a:miter lim="800000"/>
            <a:headEnd/>
            <a:tailEnd/>
          </a:ln>
          <a:effectLst/>
        </p:spPr>
        <p:txBody>
          <a:bodyPr wrap="square">
            <a:spAutoFit/>
          </a:bodyPr>
          <a:lstStyle/>
          <a:p>
            <a:pPr>
              <a:lnSpc>
                <a:spcPts val="1200"/>
              </a:lnSpc>
              <a:spcBef>
                <a:spcPct val="50000"/>
              </a:spcBef>
            </a:pPr>
            <a:r>
              <a:rPr lang="ja-JP" altLang="en-US" sz="2400" b="1" dirty="0"/>
              <a:t>・前頭葉機能である「推測と反応切り替え機能（セットの転換）」</a:t>
            </a:r>
            <a:endParaRPr lang="en-US" altLang="ja-JP" sz="2400" b="1" dirty="0"/>
          </a:p>
          <a:p>
            <a:pPr>
              <a:lnSpc>
                <a:spcPts val="1200"/>
              </a:lnSpc>
              <a:spcBef>
                <a:spcPct val="50000"/>
              </a:spcBef>
            </a:pPr>
            <a:r>
              <a:rPr lang="ja-JP" altLang="en-US" sz="2400" b="1" dirty="0"/>
              <a:t>  などを評価</a:t>
            </a:r>
          </a:p>
          <a:p>
            <a:pPr>
              <a:lnSpc>
                <a:spcPts val="1200"/>
              </a:lnSpc>
              <a:spcBef>
                <a:spcPct val="50000"/>
              </a:spcBef>
            </a:pPr>
            <a:r>
              <a:rPr lang="ja-JP" altLang="en-US" sz="2400" b="1" dirty="0"/>
              <a:t>・思考のシフト（保続）と維持の評価</a:t>
            </a:r>
          </a:p>
        </p:txBody>
      </p:sp>
      <p:pic>
        <p:nvPicPr>
          <p:cNvPr id="4" name="Picture 5" descr="CIMG0821"/>
          <p:cNvPicPr>
            <a:picLocks noChangeAspect="1" noChangeArrowheads="1"/>
          </p:cNvPicPr>
          <p:nvPr/>
        </p:nvPicPr>
        <p:blipFill>
          <a:blip r:embed="rId5" cstate="print"/>
          <a:srcRect/>
          <a:stretch>
            <a:fillRect/>
          </a:stretch>
        </p:blipFill>
        <p:spPr bwMode="auto">
          <a:xfrm>
            <a:off x="5575548" y="3284984"/>
            <a:ext cx="3456384" cy="2592288"/>
          </a:xfrm>
          <a:prstGeom prst="rect">
            <a:avLst/>
          </a:prstGeom>
          <a:noFill/>
        </p:spPr>
      </p:pic>
      <p:pic>
        <p:nvPicPr>
          <p:cNvPr id="5" name="Picture 9" descr="CIMG0823"/>
          <p:cNvPicPr>
            <a:picLocks noChangeAspect="1" noChangeArrowheads="1"/>
          </p:cNvPicPr>
          <p:nvPr/>
        </p:nvPicPr>
        <p:blipFill>
          <a:blip r:embed="rId6" cstate="print"/>
          <a:srcRect/>
          <a:stretch>
            <a:fillRect/>
          </a:stretch>
        </p:blipFill>
        <p:spPr bwMode="auto">
          <a:xfrm>
            <a:off x="1327076" y="3284984"/>
            <a:ext cx="3454468" cy="2592288"/>
          </a:xfrm>
          <a:prstGeom prst="rect">
            <a:avLst/>
          </a:prstGeom>
          <a:noFill/>
        </p:spPr>
      </p:pic>
      <p:sp>
        <p:nvSpPr>
          <p:cNvPr id="6" name="テキスト ボックス 5"/>
          <p:cNvSpPr txBox="1"/>
          <p:nvPr/>
        </p:nvSpPr>
        <p:spPr>
          <a:xfrm>
            <a:off x="3271292" y="332656"/>
            <a:ext cx="3272050" cy="707886"/>
          </a:xfrm>
          <a:prstGeom prst="rect">
            <a:avLst/>
          </a:prstGeom>
          <a:noFill/>
        </p:spPr>
        <p:txBody>
          <a:bodyPr wrap="none" rtlCol="0">
            <a:spAutoFit/>
          </a:bodyPr>
          <a:lstStyle/>
          <a:p>
            <a:r>
              <a:rPr lang="ja-JP" altLang="en-US" sz="4000" b="1" dirty="0">
                <a:solidFill>
                  <a:srgbClr val="0000FF"/>
                </a:solidFill>
              </a:rPr>
              <a:t>遂行機能検査</a:t>
            </a:r>
            <a:endParaRPr kumimoji="1" lang="ja-JP" altLang="en-US" sz="4000" b="1" dirty="0">
              <a:solidFill>
                <a:srgbClr val="0000FF"/>
              </a:solidFill>
            </a:endParaRPr>
          </a:p>
        </p:txBody>
      </p:sp>
      <p:sp>
        <p:nvSpPr>
          <p:cNvPr id="8" name="テキスト ボックス 7"/>
          <p:cNvSpPr txBox="1"/>
          <p:nvPr/>
        </p:nvSpPr>
        <p:spPr>
          <a:xfrm>
            <a:off x="1183060" y="5949280"/>
            <a:ext cx="7611379" cy="646331"/>
          </a:xfrm>
          <a:prstGeom prst="rect">
            <a:avLst/>
          </a:prstGeom>
          <a:noFill/>
        </p:spPr>
        <p:txBody>
          <a:bodyPr wrap="none" rtlCol="0">
            <a:spAutoFit/>
          </a:bodyPr>
          <a:lstStyle/>
          <a:p>
            <a:r>
              <a:rPr kumimoji="1" lang="ja-JP" altLang="en-US" dirty="0"/>
              <a:t>カードに書かれた「色」「形」「数」がそれぞれ異なる</a:t>
            </a:r>
            <a:r>
              <a:rPr kumimoji="1" lang="en-US" altLang="ja-JP" dirty="0"/>
              <a:t>4</a:t>
            </a:r>
            <a:r>
              <a:rPr kumimoji="1" lang="ja-JP" altLang="en-US" dirty="0"/>
              <a:t>枚のカードを指標にし</a:t>
            </a:r>
            <a:r>
              <a:rPr kumimoji="1" lang="ja-JP" altLang="en-US" dirty="0" smtClean="0"/>
              <a:t>、</a:t>
            </a:r>
            <a:endParaRPr kumimoji="1" lang="en-US" altLang="ja-JP" dirty="0"/>
          </a:p>
          <a:p>
            <a:r>
              <a:rPr lang="ja-JP" altLang="en-US" dirty="0"/>
              <a:t>渡した</a:t>
            </a:r>
            <a:r>
              <a:rPr lang="en-US" altLang="ja-JP" dirty="0"/>
              <a:t>48</a:t>
            </a:r>
            <a:r>
              <a:rPr lang="ja-JP" altLang="en-US" dirty="0"/>
              <a:t>枚のカードを「色」「形」「数」のいずれかに分類してもらう</a:t>
            </a:r>
            <a:endParaRPr kumimoji="1" lang="ja-JP" altLang="en-US" dirty="0"/>
          </a:p>
        </p:txBody>
      </p:sp>
      <p:pic>
        <p:nvPicPr>
          <p:cNvPr id="9" name="オーディオ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461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7150"/>
    </mc:Choice>
    <mc:Fallback xmlns="">
      <p:transition spd="slow" advTm="371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51012" y="476672"/>
            <a:ext cx="8496944" cy="1785104"/>
          </a:xfrm>
          <a:prstGeom prst="rect">
            <a:avLst/>
          </a:prstGeom>
          <a:noFill/>
          <a:ln w="9525">
            <a:noFill/>
            <a:miter lim="800000"/>
            <a:headEnd/>
            <a:tailEnd/>
          </a:ln>
          <a:effectLst/>
        </p:spPr>
        <p:txBody>
          <a:bodyPr wrap="square">
            <a:spAutoFit/>
          </a:bodyPr>
          <a:lstStyle/>
          <a:p>
            <a:r>
              <a:rPr lang="ja-JP" altLang="en-US" sz="3600" b="1" dirty="0">
                <a:solidFill>
                  <a:srgbClr val="FF0000"/>
                </a:solidFill>
                <a:latin typeface="+mn-ea"/>
              </a:rPr>
              <a:t>ＢＡＤＳ</a:t>
            </a:r>
            <a:r>
              <a:rPr lang="ja-JP" altLang="en-US" sz="3600" b="1" dirty="0">
                <a:latin typeface="+mn-ea"/>
              </a:rPr>
              <a:t>　</a:t>
            </a:r>
            <a:r>
              <a:rPr lang="ja-JP" altLang="en-US" sz="2800" b="1" dirty="0">
                <a:latin typeface="+mn-ea"/>
              </a:rPr>
              <a:t>（日本版遂行機能障害症候群の評価）</a:t>
            </a:r>
          </a:p>
          <a:p>
            <a:r>
              <a:rPr lang="en-US" altLang="ja-JP" sz="2800" b="1" dirty="0">
                <a:solidFill>
                  <a:srgbClr val="FF0000"/>
                </a:solidFill>
                <a:latin typeface="+mn-ea"/>
              </a:rPr>
              <a:t>(Behavioral Assessment of the </a:t>
            </a:r>
            <a:r>
              <a:rPr lang="en-US" altLang="ja-JP" sz="2800" b="1" dirty="0" err="1">
                <a:solidFill>
                  <a:srgbClr val="FF0000"/>
                </a:solidFill>
                <a:latin typeface="+mn-ea"/>
              </a:rPr>
              <a:t>Dysexecutive</a:t>
            </a:r>
            <a:r>
              <a:rPr lang="en-US" altLang="ja-JP" sz="2800" b="1" dirty="0">
                <a:solidFill>
                  <a:srgbClr val="FF0000"/>
                </a:solidFill>
                <a:latin typeface="+mn-ea"/>
              </a:rPr>
              <a:t> Syndrome)</a:t>
            </a:r>
          </a:p>
          <a:p>
            <a:r>
              <a:rPr lang="en-US" altLang="ja-JP" b="1" dirty="0">
                <a:latin typeface="+mn-ea"/>
              </a:rPr>
              <a:t>  Barbara A  Wilson  1996</a:t>
            </a:r>
            <a:r>
              <a:rPr lang="ja-JP" altLang="en-US" b="1" dirty="0" err="1">
                <a:latin typeface="+mn-ea"/>
              </a:rPr>
              <a:t>、</a:t>
            </a:r>
            <a:r>
              <a:rPr lang="ja-JP" altLang="en-US" sz="2800" b="1" dirty="0">
                <a:latin typeface="+mn-ea"/>
              </a:rPr>
              <a:t> </a:t>
            </a:r>
            <a:r>
              <a:rPr lang="ja-JP" altLang="en-US" b="1" dirty="0">
                <a:latin typeface="+mn-ea"/>
              </a:rPr>
              <a:t>監訳　鹿島春雄</a:t>
            </a:r>
            <a:r>
              <a:rPr lang="en-US" altLang="ja-JP" b="1" dirty="0">
                <a:latin typeface="+mn-ea"/>
              </a:rPr>
              <a:t>, 2003</a:t>
            </a:r>
            <a:endParaRPr lang="en-US" altLang="ja-JP" sz="3600" b="1" dirty="0">
              <a:latin typeface="+mn-ea"/>
            </a:endParaRPr>
          </a:p>
          <a:p>
            <a:endParaRPr lang="en-US" altLang="ja-JP" b="1" dirty="0">
              <a:latin typeface="+mn-ea"/>
            </a:endParaRPr>
          </a:p>
        </p:txBody>
      </p:sp>
      <p:sp>
        <p:nvSpPr>
          <p:cNvPr id="4" name="Rectangle 3"/>
          <p:cNvSpPr txBox="1">
            <a:spLocks noChangeArrowheads="1"/>
          </p:cNvSpPr>
          <p:nvPr/>
        </p:nvSpPr>
        <p:spPr>
          <a:xfrm>
            <a:off x="679004" y="2348880"/>
            <a:ext cx="8820150" cy="3673475"/>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pitchFamily="2" charset="2"/>
              <a:buNone/>
              <a:tabLst/>
              <a:defRPr/>
            </a:pPr>
            <a:r>
              <a:rPr kumimoji="1" lang="ja-JP" altLang="en-US" sz="2600" b="1" i="0" u="none" strike="noStrike" kern="1200" cap="none" spc="0" normalizeH="0" baseline="0" noProof="0" dirty="0" smtClean="0">
                <a:ln>
                  <a:noFill/>
                </a:ln>
                <a:effectLst/>
                <a:uLnTx/>
                <a:uFillTx/>
                <a:latin typeface="+mn-ea"/>
              </a:rPr>
              <a:t>目標の設定、プランニング、計画の実行、効果的な行動を評価</a:t>
            </a:r>
            <a:endParaRPr kumimoji="1" lang="en-US" altLang="ja-JP" sz="2600" b="1" i="0" u="none" strike="noStrike" kern="1200" cap="none" spc="0" normalizeH="0" baseline="0" noProof="0" dirty="0" smtClean="0">
              <a:ln>
                <a:noFill/>
              </a:ln>
              <a:effectLst/>
              <a:uLnTx/>
              <a:uFillTx/>
              <a:latin typeface="+mn-ea"/>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pitchFamily="2" charset="2"/>
              <a:buNone/>
              <a:tabLst/>
              <a:defRPr/>
            </a:pPr>
            <a:endParaRPr kumimoji="1" lang="en-US" altLang="ja-JP" sz="1050" b="1" i="0" u="none" strike="noStrike" kern="1200" cap="none" spc="0" normalizeH="0" baseline="0" noProof="0" dirty="0" smtClean="0">
              <a:ln>
                <a:noFill/>
              </a:ln>
              <a:effectLst/>
              <a:uLnTx/>
              <a:uFillTx/>
              <a:latin typeface="+mn-ea"/>
            </a:endParaRPr>
          </a:p>
          <a:p>
            <a:pPr marL="544513" marR="0" lvl="0" indent="-273050" algn="l" defTabSz="914400" rtl="0" eaLnBrk="1" fontAlgn="auto" latinLnBrk="0" hangingPunct="1">
              <a:lnSpc>
                <a:spcPct val="100000"/>
              </a:lnSpc>
              <a:spcBef>
                <a:spcPts val="600"/>
              </a:spcBef>
              <a:spcAft>
                <a:spcPts val="0"/>
              </a:spcAft>
              <a:buClr>
                <a:schemeClr val="accent1"/>
              </a:buClr>
              <a:buSzPct val="70000"/>
              <a:buFont typeface="Wingdings" pitchFamily="2" charset="2"/>
              <a:buNone/>
              <a:tabLst/>
              <a:defRPr/>
            </a:pPr>
            <a:r>
              <a:rPr kumimoji="1" lang="en-US" altLang="ja-JP" sz="2600" b="1" i="0" u="none" strike="noStrike" kern="1200" cap="none" spc="0" normalizeH="0" baseline="0" noProof="0" dirty="0" smtClean="0">
                <a:ln>
                  <a:noFill/>
                </a:ln>
                <a:effectLst/>
                <a:uLnTx/>
                <a:uFillTx/>
                <a:latin typeface="+mn-ea"/>
              </a:rPr>
              <a:t>1</a:t>
            </a:r>
            <a:r>
              <a:rPr kumimoji="1" lang="ja-JP" altLang="en-US" sz="2600" b="1" i="0" u="none" strike="noStrike" kern="1200" cap="none" spc="0" normalizeH="0" baseline="0" noProof="0" dirty="0" err="1">
                <a:ln>
                  <a:noFill/>
                </a:ln>
                <a:effectLst/>
                <a:uLnTx/>
                <a:uFillTx/>
                <a:latin typeface="+mn-ea"/>
              </a:rPr>
              <a:t>、</a:t>
            </a:r>
            <a:r>
              <a:rPr kumimoji="1" lang="ja-JP" altLang="en-US" sz="2600" b="1" i="0" u="none" strike="noStrike" kern="1200" cap="none" spc="0" normalizeH="0" baseline="0" noProof="0" dirty="0">
                <a:ln>
                  <a:noFill/>
                </a:ln>
                <a:effectLst/>
                <a:uLnTx/>
                <a:uFillTx/>
                <a:latin typeface="+mn-ea"/>
              </a:rPr>
              <a:t>規則変換カード　　 規則・セットの転換、即時記憶</a:t>
            </a:r>
          </a:p>
          <a:p>
            <a:pPr marL="544513" marR="0" lvl="0" indent="-273050" algn="l" defTabSz="914400" rtl="0" eaLnBrk="1" fontAlgn="auto" latinLnBrk="0" hangingPunct="1">
              <a:lnSpc>
                <a:spcPct val="100000"/>
              </a:lnSpc>
              <a:spcBef>
                <a:spcPts val="600"/>
              </a:spcBef>
              <a:spcAft>
                <a:spcPts val="0"/>
              </a:spcAft>
              <a:buClr>
                <a:schemeClr val="accent1"/>
              </a:buClr>
              <a:buSzPct val="70000"/>
              <a:buFont typeface="Wingdings" pitchFamily="2" charset="2"/>
              <a:buNone/>
              <a:tabLst/>
              <a:defRPr/>
            </a:pPr>
            <a:r>
              <a:rPr kumimoji="1" lang="en-US" altLang="ja-JP" sz="2600" b="1" i="0" u="none" strike="noStrike" kern="1200" cap="none" spc="0" normalizeH="0" baseline="0" noProof="0" dirty="0">
                <a:ln>
                  <a:noFill/>
                </a:ln>
                <a:effectLst/>
                <a:uLnTx/>
                <a:uFillTx/>
                <a:latin typeface="+mn-ea"/>
              </a:rPr>
              <a:t>2</a:t>
            </a:r>
            <a:r>
              <a:rPr kumimoji="1" lang="ja-JP" altLang="en-US" sz="2600" b="1" i="0" u="none" strike="noStrike" kern="1200" cap="none" spc="0" normalizeH="0" baseline="0" noProof="0" dirty="0" err="1">
                <a:ln>
                  <a:noFill/>
                </a:ln>
                <a:effectLst/>
                <a:uLnTx/>
                <a:uFillTx/>
                <a:latin typeface="+mn-ea"/>
              </a:rPr>
              <a:t>、</a:t>
            </a:r>
            <a:r>
              <a:rPr kumimoji="1" lang="ja-JP" altLang="en-US" sz="2600" b="1" i="0" u="none" strike="noStrike" kern="1200" cap="none" spc="0" normalizeH="0" baseline="0" noProof="0" dirty="0">
                <a:ln>
                  <a:noFill/>
                </a:ln>
                <a:effectLst/>
                <a:uLnTx/>
                <a:uFillTx/>
                <a:latin typeface="+mn-ea"/>
              </a:rPr>
              <a:t>行為計画検査　　　行為計画</a:t>
            </a:r>
          </a:p>
          <a:p>
            <a:pPr marL="544513" marR="0" lvl="0" indent="-273050" algn="l" defTabSz="914400" rtl="0" eaLnBrk="1" fontAlgn="auto" latinLnBrk="0" hangingPunct="1">
              <a:lnSpc>
                <a:spcPct val="100000"/>
              </a:lnSpc>
              <a:spcBef>
                <a:spcPts val="600"/>
              </a:spcBef>
              <a:spcAft>
                <a:spcPts val="0"/>
              </a:spcAft>
              <a:buClr>
                <a:schemeClr val="accent1"/>
              </a:buClr>
              <a:buSzPct val="70000"/>
              <a:buFont typeface="Wingdings" pitchFamily="2" charset="2"/>
              <a:buNone/>
              <a:tabLst/>
              <a:defRPr/>
            </a:pPr>
            <a:r>
              <a:rPr kumimoji="1" lang="en-US" altLang="ja-JP" sz="2600" b="1" i="0" u="none" strike="noStrike" kern="1200" cap="none" spc="0" normalizeH="0" baseline="0" noProof="0" dirty="0">
                <a:ln>
                  <a:noFill/>
                </a:ln>
                <a:effectLst/>
                <a:uLnTx/>
                <a:uFillTx/>
                <a:latin typeface="+mn-ea"/>
              </a:rPr>
              <a:t>3</a:t>
            </a:r>
            <a:r>
              <a:rPr kumimoji="1" lang="ja-JP" altLang="en-US" sz="2600" b="1" i="0" u="none" strike="noStrike" kern="1200" cap="none" spc="0" normalizeH="0" baseline="0" noProof="0" dirty="0" err="1">
                <a:ln>
                  <a:noFill/>
                </a:ln>
                <a:effectLst/>
                <a:uLnTx/>
                <a:uFillTx/>
                <a:latin typeface="+mn-ea"/>
              </a:rPr>
              <a:t>、</a:t>
            </a:r>
            <a:r>
              <a:rPr kumimoji="1" lang="ja-JP" altLang="en-US" sz="2600" b="1" i="0" u="none" strike="noStrike" kern="1200" cap="none" spc="0" normalizeH="0" baseline="0" noProof="0" dirty="0">
                <a:ln>
                  <a:noFill/>
                </a:ln>
                <a:effectLst/>
                <a:uLnTx/>
                <a:uFillTx/>
                <a:latin typeface="+mn-ea"/>
              </a:rPr>
              <a:t>鍵探し検査　　　　　効率的な計画能力</a:t>
            </a:r>
          </a:p>
          <a:p>
            <a:pPr marL="544513" marR="0" lvl="0" indent="-273050" algn="l" defTabSz="914400" rtl="0" eaLnBrk="1" fontAlgn="auto" latinLnBrk="0" hangingPunct="1">
              <a:lnSpc>
                <a:spcPct val="100000"/>
              </a:lnSpc>
              <a:spcBef>
                <a:spcPts val="600"/>
              </a:spcBef>
              <a:spcAft>
                <a:spcPts val="0"/>
              </a:spcAft>
              <a:buClr>
                <a:schemeClr val="accent1"/>
              </a:buClr>
              <a:buSzPct val="70000"/>
              <a:buFont typeface="Wingdings" pitchFamily="2" charset="2"/>
              <a:buNone/>
              <a:tabLst/>
              <a:defRPr/>
            </a:pPr>
            <a:r>
              <a:rPr kumimoji="1" lang="en-US" altLang="ja-JP" sz="2600" b="1" i="0" u="none" strike="noStrike" kern="1200" cap="none" spc="0" normalizeH="0" baseline="0" noProof="0" dirty="0">
                <a:ln>
                  <a:noFill/>
                </a:ln>
                <a:effectLst/>
                <a:uLnTx/>
                <a:uFillTx/>
                <a:latin typeface="+mn-ea"/>
              </a:rPr>
              <a:t>4</a:t>
            </a:r>
            <a:r>
              <a:rPr kumimoji="1" lang="ja-JP" altLang="en-US" sz="2600" b="1" i="0" u="none" strike="noStrike" kern="1200" cap="none" spc="0" normalizeH="0" baseline="0" noProof="0" dirty="0" err="1">
                <a:ln>
                  <a:noFill/>
                </a:ln>
                <a:effectLst/>
                <a:uLnTx/>
                <a:uFillTx/>
                <a:latin typeface="+mn-ea"/>
              </a:rPr>
              <a:t>、</a:t>
            </a:r>
            <a:r>
              <a:rPr kumimoji="1" lang="ja-JP" altLang="en-US" sz="2600" b="1" i="0" u="none" strike="noStrike" kern="1200" cap="none" spc="0" normalizeH="0" baseline="0" noProof="0" dirty="0">
                <a:ln>
                  <a:noFill/>
                </a:ln>
                <a:effectLst/>
                <a:uLnTx/>
                <a:uFillTx/>
                <a:latin typeface="+mn-ea"/>
              </a:rPr>
              <a:t>時間判断検査　　　一般常識</a:t>
            </a:r>
          </a:p>
          <a:p>
            <a:pPr marL="544513" marR="0" lvl="0" indent="-273050" algn="l" defTabSz="914400" rtl="0" eaLnBrk="1" fontAlgn="auto" latinLnBrk="0" hangingPunct="1">
              <a:lnSpc>
                <a:spcPct val="100000"/>
              </a:lnSpc>
              <a:spcBef>
                <a:spcPts val="600"/>
              </a:spcBef>
              <a:spcAft>
                <a:spcPts val="0"/>
              </a:spcAft>
              <a:buClr>
                <a:schemeClr val="accent1"/>
              </a:buClr>
              <a:buSzPct val="70000"/>
              <a:buFont typeface="Wingdings" pitchFamily="2" charset="2"/>
              <a:buNone/>
              <a:tabLst/>
              <a:defRPr/>
            </a:pPr>
            <a:r>
              <a:rPr kumimoji="1" lang="en-US" altLang="ja-JP" sz="2600" b="1" i="0" u="none" strike="noStrike" kern="1200" cap="none" spc="0" normalizeH="0" baseline="0" noProof="0" dirty="0">
                <a:ln>
                  <a:noFill/>
                </a:ln>
                <a:effectLst/>
                <a:uLnTx/>
                <a:uFillTx/>
                <a:latin typeface="+mn-ea"/>
              </a:rPr>
              <a:t>5</a:t>
            </a:r>
            <a:r>
              <a:rPr kumimoji="1" lang="ja-JP" altLang="en-US" sz="2600" b="1" i="0" u="none" strike="noStrike" kern="1200" cap="none" spc="0" normalizeH="0" baseline="0" noProof="0" dirty="0" err="1">
                <a:ln>
                  <a:noFill/>
                </a:ln>
                <a:effectLst/>
                <a:uLnTx/>
                <a:uFillTx/>
                <a:latin typeface="+mn-ea"/>
              </a:rPr>
              <a:t>、</a:t>
            </a:r>
            <a:r>
              <a:rPr kumimoji="1" lang="ja-JP" altLang="en-US" sz="2600" b="1" i="0" u="none" strike="noStrike" kern="1200" cap="none" spc="0" normalizeH="0" baseline="0" noProof="0" dirty="0">
                <a:ln>
                  <a:noFill/>
                </a:ln>
                <a:effectLst/>
                <a:uLnTx/>
                <a:uFillTx/>
                <a:latin typeface="+mn-ea"/>
              </a:rPr>
              <a:t>動物園地図検査　 計画能力、自己フィードバック能力</a:t>
            </a:r>
          </a:p>
          <a:p>
            <a:pPr marL="544513" marR="0" lvl="0" indent="-273050" algn="l" defTabSz="914400" rtl="0" eaLnBrk="1" fontAlgn="auto" latinLnBrk="0" hangingPunct="1">
              <a:lnSpc>
                <a:spcPct val="100000"/>
              </a:lnSpc>
              <a:spcBef>
                <a:spcPts val="600"/>
              </a:spcBef>
              <a:spcAft>
                <a:spcPts val="0"/>
              </a:spcAft>
              <a:buClr>
                <a:schemeClr val="accent1"/>
              </a:buClr>
              <a:buSzPct val="70000"/>
              <a:buFont typeface="Wingdings" pitchFamily="2" charset="2"/>
              <a:buNone/>
              <a:tabLst/>
              <a:defRPr/>
            </a:pPr>
            <a:r>
              <a:rPr kumimoji="1" lang="en-US" altLang="ja-JP" sz="2600" b="1" i="0" u="none" strike="noStrike" kern="1200" cap="none" spc="0" normalizeH="0" baseline="0" noProof="0" dirty="0">
                <a:ln>
                  <a:noFill/>
                </a:ln>
                <a:effectLst/>
                <a:uLnTx/>
                <a:uFillTx/>
                <a:latin typeface="+mn-ea"/>
              </a:rPr>
              <a:t>6</a:t>
            </a:r>
            <a:r>
              <a:rPr kumimoji="1" lang="ja-JP" altLang="en-US" sz="2600" b="1" i="0" u="none" strike="noStrike" kern="1200" cap="none" spc="0" normalizeH="0" baseline="0" noProof="0" dirty="0" err="1">
                <a:ln>
                  <a:noFill/>
                </a:ln>
                <a:effectLst/>
                <a:uLnTx/>
                <a:uFillTx/>
                <a:latin typeface="+mn-ea"/>
              </a:rPr>
              <a:t>、</a:t>
            </a:r>
            <a:r>
              <a:rPr kumimoji="1" lang="ja-JP" altLang="en-US" sz="2600" b="1" i="0" u="none" strike="noStrike" kern="1200" cap="none" spc="0" normalizeH="0" baseline="0" noProof="0" dirty="0">
                <a:ln>
                  <a:noFill/>
                </a:ln>
                <a:effectLst/>
                <a:uLnTx/>
                <a:uFillTx/>
                <a:latin typeface="+mn-ea"/>
              </a:rPr>
              <a:t>修正６要素検査    </a:t>
            </a:r>
            <a:r>
              <a:rPr kumimoji="1" lang="ja-JP" altLang="en-US" sz="2600" b="1" i="0" u="none" strike="noStrike" kern="1200" cap="none" spc="0" normalizeH="0" baseline="0" noProof="0" dirty="0" smtClean="0">
                <a:ln>
                  <a:noFill/>
                </a:ln>
                <a:effectLst/>
                <a:uLnTx/>
                <a:uFillTx/>
                <a:latin typeface="+mn-ea"/>
              </a:rPr>
              <a:t>行為計画、組織化</a:t>
            </a:r>
            <a:r>
              <a:rPr lang="ja-JP" altLang="en-US" sz="2600" b="1" dirty="0">
                <a:latin typeface="+mn-ea"/>
              </a:rPr>
              <a:t>、</a:t>
            </a:r>
            <a:r>
              <a:rPr kumimoji="1" lang="ja-JP" altLang="en-US" sz="2600" b="1" i="0" u="none" strike="noStrike" kern="1200" cap="none" spc="0" normalizeH="0" baseline="0" noProof="0" dirty="0" smtClean="0">
                <a:ln>
                  <a:noFill/>
                </a:ln>
                <a:effectLst/>
                <a:uLnTx/>
                <a:uFillTx/>
                <a:latin typeface="+mn-ea"/>
              </a:rPr>
              <a:t>監視能力、</a:t>
            </a:r>
            <a:endParaRPr kumimoji="1" lang="en-US" altLang="ja-JP" sz="2600" b="1" i="0" u="none" strike="noStrike" kern="1200" cap="none" spc="0" normalizeH="0" baseline="0" noProof="0" dirty="0" smtClean="0">
              <a:ln>
                <a:noFill/>
              </a:ln>
              <a:effectLst/>
              <a:uLnTx/>
              <a:uFillTx/>
              <a:latin typeface="+mn-ea"/>
            </a:endParaRPr>
          </a:p>
          <a:p>
            <a:pPr marL="544513" marR="0" lvl="0" indent="-273050" algn="l" defTabSz="914400" rtl="0" eaLnBrk="1" fontAlgn="auto" latinLnBrk="0" hangingPunct="1">
              <a:lnSpc>
                <a:spcPct val="100000"/>
              </a:lnSpc>
              <a:spcBef>
                <a:spcPts val="600"/>
              </a:spcBef>
              <a:spcAft>
                <a:spcPts val="0"/>
              </a:spcAft>
              <a:buClr>
                <a:schemeClr val="accent1"/>
              </a:buClr>
              <a:buSzPct val="70000"/>
              <a:buFont typeface="Wingdings" pitchFamily="2" charset="2"/>
              <a:buNone/>
              <a:tabLst/>
              <a:defRPr/>
            </a:pPr>
            <a:r>
              <a:rPr lang="ja-JP" altLang="en-US" sz="2600" b="1" dirty="0">
                <a:latin typeface="+mn-ea"/>
              </a:rPr>
              <a:t>　</a:t>
            </a:r>
            <a:r>
              <a:rPr lang="ja-JP" altLang="en-US" sz="2600" b="1" dirty="0" smtClean="0">
                <a:latin typeface="+mn-ea"/>
              </a:rPr>
              <a:t>　　　　　　　　　　　　 </a:t>
            </a:r>
            <a:r>
              <a:rPr kumimoji="1" lang="ja-JP" altLang="en-US" sz="2600" b="1" i="0" u="none" strike="noStrike" kern="1200" cap="none" spc="0" normalizeH="0" baseline="0" noProof="0" dirty="0" smtClean="0">
                <a:ln>
                  <a:noFill/>
                </a:ln>
                <a:effectLst/>
                <a:uLnTx/>
                <a:uFillTx/>
                <a:latin typeface="+mn-ea"/>
              </a:rPr>
              <a:t>展望</a:t>
            </a:r>
            <a:r>
              <a:rPr kumimoji="1" lang="ja-JP" altLang="en-US" sz="2600" b="1" i="0" u="none" strike="noStrike" kern="1200" cap="none" spc="0" normalizeH="0" baseline="0" noProof="0" dirty="0">
                <a:ln>
                  <a:noFill/>
                </a:ln>
                <a:effectLst/>
                <a:uLnTx/>
                <a:uFillTx/>
                <a:latin typeface="+mn-ea"/>
              </a:rPr>
              <a:t>記憶</a:t>
            </a:r>
          </a:p>
        </p:txBody>
      </p:sp>
      <p:pic>
        <p:nvPicPr>
          <p:cNvPr id="9" name="オーディオ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61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6739"/>
    </mc:Choice>
    <mc:Fallback xmlns="">
      <p:transition spd="slow" advTm="367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111052" y="2420888"/>
            <a:ext cx="7967246" cy="923330"/>
          </a:xfrm>
          <a:prstGeom prst="rect">
            <a:avLst/>
          </a:prstGeom>
          <a:noFill/>
        </p:spPr>
        <p:txBody>
          <a:bodyPr wrap="none" rtlCol="0">
            <a:spAutoFit/>
          </a:bodyPr>
          <a:lstStyle/>
          <a:p>
            <a:r>
              <a:rPr kumimoji="1" lang="en-US" altLang="ja-JP" sz="5400" b="1" dirty="0"/>
              <a:t>5</a:t>
            </a:r>
            <a:r>
              <a:rPr kumimoji="1" lang="ja-JP" altLang="en-US" sz="5400" b="1" dirty="0"/>
              <a:t>．高次脳機能障害の検査</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461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55"/>
    </mc:Choice>
    <mc:Fallback>
      <p:transition spd="slow" advTm="10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857220" y="500042"/>
            <a:ext cx="4381500" cy="915987"/>
          </a:xfrm>
          <a:prstGeom prst="rect">
            <a:avLst/>
          </a:prstGeom>
          <a:noFill/>
          <a:ln w="9525">
            <a:noFill/>
            <a:miter lim="800000"/>
            <a:headEnd/>
            <a:tailEnd/>
          </a:ln>
        </p:spPr>
        <p:txBody>
          <a:bodyPr wrap="none" anchor="ctr">
            <a:spAutoFit/>
          </a:bodyPr>
          <a:lstStyle/>
          <a:p>
            <a:r>
              <a:rPr lang="ja-JP" altLang="en-US" b="1" dirty="0">
                <a:latin typeface="Arial" pitchFamily="34" charset="0"/>
              </a:rPr>
              <a:t>高次脳機能障害診断基準</a:t>
            </a:r>
            <a:r>
              <a:rPr lang="ja-JP" altLang="en-US" dirty="0">
                <a:latin typeface="Arial" pitchFamily="34" charset="0"/>
              </a:rPr>
              <a:t/>
            </a:r>
            <a:br>
              <a:rPr lang="ja-JP" altLang="en-US" dirty="0">
                <a:latin typeface="Arial" pitchFamily="34" charset="0"/>
              </a:rPr>
            </a:br>
            <a:r>
              <a:rPr lang="ja-JP" altLang="en-US" dirty="0">
                <a:latin typeface="Arial" pitchFamily="34" charset="0"/>
              </a:rPr>
              <a:t>厚生労働省社会・援護局障害保健福祉部</a:t>
            </a:r>
            <a:br>
              <a:rPr lang="ja-JP" altLang="en-US" dirty="0">
                <a:latin typeface="Arial" pitchFamily="34" charset="0"/>
              </a:rPr>
            </a:br>
            <a:r>
              <a:rPr lang="ja-JP" altLang="en-US" dirty="0">
                <a:latin typeface="Arial" pitchFamily="34" charset="0"/>
              </a:rPr>
              <a:t>国立身体障害者リハビリテーションセンター </a:t>
            </a:r>
          </a:p>
        </p:txBody>
      </p:sp>
      <p:sp>
        <p:nvSpPr>
          <p:cNvPr id="3" name="Rectangle 5"/>
          <p:cNvSpPr>
            <a:spLocks noChangeArrowheads="1"/>
          </p:cNvSpPr>
          <p:nvPr/>
        </p:nvSpPr>
        <p:spPr bwMode="auto">
          <a:xfrm>
            <a:off x="1000096" y="1500174"/>
            <a:ext cx="8286807" cy="4585871"/>
          </a:xfrm>
          <a:prstGeom prst="rect">
            <a:avLst/>
          </a:prstGeom>
          <a:noFill/>
          <a:ln w="9525">
            <a:solidFill>
              <a:schemeClr val="tx1"/>
            </a:solidFill>
            <a:miter lim="800000"/>
            <a:headEnd/>
            <a:tailEnd/>
          </a:ln>
        </p:spPr>
        <p:txBody>
          <a:bodyPr wrap="square" anchor="ctr">
            <a:spAutoFit/>
          </a:bodyPr>
          <a:lstStyle/>
          <a:p>
            <a:r>
              <a:rPr lang="ja-JP" altLang="en-US" sz="2000" b="1" dirty="0">
                <a:latin typeface="Arial" pitchFamily="34" charset="0"/>
              </a:rPr>
              <a:t>診断基準</a:t>
            </a:r>
            <a:r>
              <a:rPr lang="ja-JP" altLang="en-US" sz="1600" b="1" dirty="0">
                <a:latin typeface="Arial" pitchFamily="34" charset="0"/>
              </a:rPr>
              <a:t/>
            </a:r>
            <a:br>
              <a:rPr lang="ja-JP" altLang="en-US" sz="1600" b="1" dirty="0">
                <a:latin typeface="Arial" pitchFamily="34" charset="0"/>
              </a:rPr>
            </a:br>
            <a:r>
              <a:rPr lang="en-US" altLang="ja-JP" sz="1600" b="1" dirty="0">
                <a:latin typeface="+mn-ea"/>
              </a:rPr>
              <a:t>Ⅰ</a:t>
            </a:r>
            <a:r>
              <a:rPr lang="ja-JP" altLang="en-US" sz="1600" b="1" dirty="0" err="1">
                <a:latin typeface="+mn-ea"/>
              </a:rPr>
              <a:t>．</a:t>
            </a:r>
            <a:r>
              <a:rPr lang="ja-JP" altLang="en-US" sz="1600" b="1" dirty="0">
                <a:latin typeface="+mn-ea"/>
              </a:rPr>
              <a:t>主要症状等</a:t>
            </a:r>
            <a:br>
              <a:rPr lang="ja-JP" altLang="en-US" sz="1600" b="1" dirty="0">
                <a:latin typeface="+mn-ea"/>
              </a:rPr>
            </a:br>
            <a:r>
              <a:rPr lang="ja-JP" altLang="en-US" sz="1600" b="1" dirty="0">
                <a:latin typeface="+mn-ea"/>
              </a:rPr>
              <a:t>　１．脳の器質的病変の原因となる事故による受傷や疾病の発症の事実が確認されている。</a:t>
            </a:r>
            <a:br>
              <a:rPr lang="ja-JP" altLang="en-US" sz="1600" b="1" dirty="0">
                <a:latin typeface="+mn-ea"/>
              </a:rPr>
            </a:br>
            <a:r>
              <a:rPr lang="ja-JP" altLang="en-US" sz="1600" b="1" dirty="0">
                <a:latin typeface="+mn-ea"/>
              </a:rPr>
              <a:t>　２．現在、日常生活または社会生活に制約があり、その主たる原因が記憶障害、注意障害、</a:t>
            </a:r>
            <a:endParaRPr lang="en-US" altLang="ja-JP" sz="1600" b="1" dirty="0">
              <a:latin typeface="+mn-ea"/>
            </a:endParaRPr>
          </a:p>
          <a:p>
            <a:r>
              <a:rPr lang="ja-JP" altLang="en-US" sz="1600" b="1" dirty="0">
                <a:latin typeface="+mn-ea"/>
              </a:rPr>
              <a:t>　　　遂行機能障害、社会的行動障害などの認知障害である。 </a:t>
            </a:r>
          </a:p>
          <a:p>
            <a:r>
              <a:rPr lang="en-US" altLang="ja-JP" sz="1600" b="1" dirty="0">
                <a:latin typeface="+mn-ea"/>
              </a:rPr>
              <a:t>Ⅱ</a:t>
            </a:r>
            <a:r>
              <a:rPr lang="ja-JP" altLang="en-US" sz="1600" b="1" dirty="0" err="1">
                <a:latin typeface="+mn-ea"/>
              </a:rPr>
              <a:t>．</a:t>
            </a:r>
            <a:r>
              <a:rPr lang="ja-JP" altLang="en-US" sz="1600" b="1" dirty="0">
                <a:latin typeface="+mn-ea"/>
              </a:rPr>
              <a:t>検査所見</a:t>
            </a:r>
            <a:br>
              <a:rPr lang="ja-JP" altLang="en-US" sz="1600" b="1" dirty="0">
                <a:latin typeface="+mn-ea"/>
              </a:rPr>
            </a:br>
            <a:r>
              <a:rPr lang="ja-JP" altLang="en-US" sz="1600" b="1" dirty="0">
                <a:latin typeface="+mn-ea"/>
              </a:rPr>
              <a:t>　</a:t>
            </a:r>
            <a:r>
              <a:rPr lang="en-US" altLang="ja-JP" sz="1600" b="1" u="sng" dirty="0">
                <a:solidFill>
                  <a:srgbClr val="FF0000"/>
                </a:solidFill>
                <a:latin typeface="+mn-ea"/>
              </a:rPr>
              <a:t>MRI</a:t>
            </a:r>
            <a:r>
              <a:rPr lang="ja-JP" altLang="en-US" sz="1600" b="1" u="sng" dirty="0" err="1">
                <a:solidFill>
                  <a:srgbClr val="FF0000"/>
                </a:solidFill>
                <a:latin typeface="+mn-ea"/>
              </a:rPr>
              <a:t>、</a:t>
            </a:r>
            <a:r>
              <a:rPr lang="en-US" altLang="ja-JP" sz="1600" b="1" u="sng" dirty="0">
                <a:solidFill>
                  <a:srgbClr val="FF0000"/>
                </a:solidFill>
                <a:latin typeface="+mn-ea"/>
              </a:rPr>
              <a:t>CT</a:t>
            </a:r>
            <a:r>
              <a:rPr lang="ja-JP" altLang="en-US" sz="1600" b="1" u="sng" dirty="0" err="1">
                <a:solidFill>
                  <a:srgbClr val="FF0000"/>
                </a:solidFill>
                <a:latin typeface="+mn-ea"/>
              </a:rPr>
              <a:t>、</a:t>
            </a:r>
            <a:r>
              <a:rPr lang="ja-JP" altLang="en-US" sz="1600" b="1" u="sng" dirty="0">
                <a:solidFill>
                  <a:srgbClr val="FF0000"/>
                </a:solidFill>
                <a:latin typeface="+mn-ea"/>
              </a:rPr>
              <a:t>脳波などにより認知障害の原因と考えられる脳の器質的病変の存在が確認されて</a:t>
            </a:r>
            <a:endParaRPr lang="en-US" altLang="ja-JP" sz="1600" b="1" u="sng" dirty="0">
              <a:solidFill>
                <a:srgbClr val="FF0000"/>
              </a:solidFill>
              <a:latin typeface="+mn-ea"/>
            </a:endParaRPr>
          </a:p>
          <a:p>
            <a:r>
              <a:rPr lang="ja-JP" altLang="en-US" sz="1600" b="1" dirty="0">
                <a:solidFill>
                  <a:srgbClr val="FF0000"/>
                </a:solidFill>
                <a:latin typeface="+mn-ea"/>
              </a:rPr>
              <a:t>　</a:t>
            </a:r>
            <a:r>
              <a:rPr lang="ja-JP" altLang="en-US" sz="1600" b="1" u="sng" dirty="0">
                <a:solidFill>
                  <a:srgbClr val="FF0000"/>
                </a:solidFill>
                <a:latin typeface="+mn-ea"/>
              </a:rPr>
              <a:t>いるか、あるいは診断書により脳の器質的病変が存在したと確認できる。</a:t>
            </a:r>
          </a:p>
          <a:p>
            <a:r>
              <a:rPr lang="en-US" altLang="ja-JP" sz="1600" b="1" dirty="0">
                <a:latin typeface="+mn-ea"/>
              </a:rPr>
              <a:t>Ⅲ</a:t>
            </a:r>
            <a:r>
              <a:rPr lang="ja-JP" altLang="en-US" sz="1600" b="1" dirty="0" err="1">
                <a:latin typeface="+mn-ea"/>
              </a:rPr>
              <a:t>．</a:t>
            </a:r>
            <a:r>
              <a:rPr lang="ja-JP" altLang="en-US" sz="1600" b="1" dirty="0">
                <a:latin typeface="+mn-ea"/>
              </a:rPr>
              <a:t>除外項目</a:t>
            </a:r>
            <a:br>
              <a:rPr lang="ja-JP" altLang="en-US" sz="1600" b="1" dirty="0">
                <a:latin typeface="+mn-ea"/>
              </a:rPr>
            </a:br>
            <a:r>
              <a:rPr lang="ja-JP" altLang="en-US" sz="1600" b="1" dirty="0">
                <a:latin typeface="+mn-ea"/>
              </a:rPr>
              <a:t>　</a:t>
            </a:r>
            <a:r>
              <a:rPr lang="en-US" altLang="ja-JP" sz="1600" b="1" dirty="0">
                <a:latin typeface="+mn-ea"/>
              </a:rPr>
              <a:t>1</a:t>
            </a:r>
            <a:r>
              <a:rPr lang="ja-JP" altLang="en-US" sz="1600" b="1" dirty="0" err="1">
                <a:latin typeface="+mn-ea"/>
              </a:rPr>
              <a:t>．</a:t>
            </a:r>
            <a:r>
              <a:rPr lang="ja-JP" altLang="en-US" sz="1600" b="1" dirty="0">
                <a:latin typeface="+mn-ea"/>
              </a:rPr>
              <a:t> 脳の器質的病変に基づく認知障害のうち、身体障害として認定可能である症状を有する</a:t>
            </a:r>
            <a:endParaRPr lang="en-US" altLang="ja-JP" sz="1600" b="1" dirty="0">
              <a:latin typeface="+mn-ea"/>
            </a:endParaRPr>
          </a:p>
          <a:p>
            <a:r>
              <a:rPr lang="ja-JP" altLang="en-US" sz="1600" b="1" dirty="0">
                <a:latin typeface="+mn-ea"/>
              </a:rPr>
              <a:t>　　　が上記主要症状（</a:t>
            </a:r>
            <a:r>
              <a:rPr lang="en-US" altLang="ja-JP" sz="1600" b="1" dirty="0">
                <a:latin typeface="+mn-ea"/>
              </a:rPr>
              <a:t>I-2</a:t>
            </a:r>
            <a:r>
              <a:rPr lang="ja-JP" altLang="en-US" sz="1600" b="1" dirty="0">
                <a:latin typeface="+mn-ea"/>
              </a:rPr>
              <a:t>）を欠く者は除外する。</a:t>
            </a:r>
            <a:br>
              <a:rPr lang="ja-JP" altLang="en-US" sz="1600" b="1" dirty="0">
                <a:latin typeface="+mn-ea"/>
              </a:rPr>
            </a:br>
            <a:r>
              <a:rPr lang="ja-JP" altLang="en-US" sz="1600" b="1" dirty="0">
                <a:latin typeface="+mn-ea"/>
              </a:rPr>
              <a:t>　２．診断にあたり、受傷または発症以前から有する症状と検査所見は除外する。</a:t>
            </a:r>
            <a:br>
              <a:rPr lang="ja-JP" altLang="en-US" sz="1600" b="1" dirty="0">
                <a:latin typeface="+mn-ea"/>
              </a:rPr>
            </a:br>
            <a:r>
              <a:rPr lang="ja-JP" altLang="en-US" sz="1600" b="1" dirty="0">
                <a:latin typeface="+mn-ea"/>
              </a:rPr>
              <a:t>　３．先天性疾患、周産期における脳損傷、発達障害、進行性疾患を原因とする者は除外する。</a:t>
            </a:r>
          </a:p>
          <a:p>
            <a:r>
              <a:rPr lang="ja-JP" altLang="en-US" sz="1600" b="1" dirty="0">
                <a:latin typeface="+mn-ea"/>
              </a:rPr>
              <a:t> </a:t>
            </a:r>
            <a:r>
              <a:rPr lang="en-US" altLang="ja-JP" sz="1600" b="1" dirty="0">
                <a:latin typeface="+mn-ea"/>
              </a:rPr>
              <a:t>Ⅳ</a:t>
            </a:r>
            <a:r>
              <a:rPr lang="ja-JP" altLang="en-US" sz="1600" b="1" dirty="0" err="1">
                <a:latin typeface="+mn-ea"/>
              </a:rPr>
              <a:t>．</a:t>
            </a:r>
            <a:r>
              <a:rPr lang="ja-JP" altLang="en-US" sz="1600" b="1" dirty="0">
                <a:latin typeface="+mn-ea"/>
              </a:rPr>
              <a:t>診断</a:t>
            </a:r>
            <a:br>
              <a:rPr lang="ja-JP" altLang="en-US" sz="1600" b="1" dirty="0">
                <a:latin typeface="+mn-ea"/>
              </a:rPr>
            </a:br>
            <a:r>
              <a:rPr lang="ja-JP" altLang="en-US" sz="1600" b="1" dirty="0">
                <a:latin typeface="+mn-ea"/>
              </a:rPr>
              <a:t>　１．</a:t>
            </a:r>
            <a:r>
              <a:rPr lang="en-US" altLang="ja-JP" sz="1600" b="1" dirty="0" err="1">
                <a:latin typeface="+mn-ea"/>
              </a:rPr>
              <a:t>Ⅰ〜Ⅲ</a:t>
            </a:r>
            <a:r>
              <a:rPr lang="ja-JP" altLang="en-US" sz="1600" b="1" dirty="0">
                <a:latin typeface="+mn-ea"/>
              </a:rPr>
              <a:t>をすべて満たした場合に高次脳機能障害と診断する。</a:t>
            </a:r>
            <a:br>
              <a:rPr lang="ja-JP" altLang="en-US" sz="1600" b="1" dirty="0">
                <a:latin typeface="+mn-ea"/>
              </a:rPr>
            </a:br>
            <a:r>
              <a:rPr lang="ja-JP" altLang="en-US" sz="1600" b="1" dirty="0">
                <a:latin typeface="+mn-ea"/>
              </a:rPr>
              <a:t>　２．高次脳機能障害の診断は脳の器質的病変の原因となった外傷や疾病の急性期症状を脱</a:t>
            </a:r>
            <a:endParaRPr lang="en-US" altLang="ja-JP" sz="1600" b="1" dirty="0">
              <a:latin typeface="+mn-ea"/>
            </a:endParaRPr>
          </a:p>
          <a:p>
            <a:r>
              <a:rPr lang="ja-JP" altLang="en-US" sz="1600" b="1" dirty="0">
                <a:latin typeface="+mn-ea"/>
              </a:rPr>
              <a:t>　　　した後において行う。</a:t>
            </a:r>
            <a:br>
              <a:rPr lang="ja-JP" altLang="en-US" sz="1600" b="1" dirty="0">
                <a:latin typeface="+mn-ea"/>
              </a:rPr>
            </a:br>
            <a:r>
              <a:rPr lang="ja-JP" altLang="en-US" sz="1600" b="1" dirty="0">
                <a:latin typeface="+mn-ea"/>
              </a:rPr>
              <a:t>　３．神経心理学的検査の所見を参考にすることができる。</a:t>
            </a:r>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61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8102"/>
    </mc:Choice>
    <mc:Fallback>
      <p:transition spd="slow" advTm="281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医療機器の種類】CT（Computed Tomography）装置 | 医機なび ...">
            <a:extLst>
              <a:ext uri="{FF2B5EF4-FFF2-40B4-BE49-F238E27FC236}">
                <a16:creationId xmlns:a16="http://schemas.microsoft.com/office/drawing/2014/main" xmlns="" id="{34284FCA-D6D7-4613-AD8D-ABA7FC6758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369" r="15360"/>
          <a:stretch/>
        </p:blipFill>
        <p:spPr bwMode="auto">
          <a:xfrm>
            <a:off x="437846" y="2542750"/>
            <a:ext cx="4608512" cy="319144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xmlns="" id="{85FB0D87-D397-4363-8B3A-54216F815A82}"/>
              </a:ext>
            </a:extLst>
          </p:cNvPr>
          <p:cNvSpPr txBox="1"/>
          <p:nvPr/>
        </p:nvSpPr>
        <p:spPr>
          <a:xfrm>
            <a:off x="895028" y="330210"/>
            <a:ext cx="2242922" cy="830997"/>
          </a:xfrm>
          <a:prstGeom prst="rect">
            <a:avLst/>
          </a:prstGeom>
          <a:noFill/>
        </p:spPr>
        <p:txBody>
          <a:bodyPr wrap="none" rtlCol="0" anchor="ctr">
            <a:spAutoFit/>
          </a:bodyPr>
          <a:lstStyle/>
          <a:p>
            <a:r>
              <a:rPr kumimoji="1" lang="en-US" altLang="ja-JP" sz="4800" b="1" dirty="0">
                <a:latin typeface="+mn-ea"/>
              </a:rPr>
              <a:t>CT</a:t>
            </a:r>
            <a:r>
              <a:rPr kumimoji="1" lang="ja-JP" altLang="en-US" sz="4800" b="1" dirty="0">
                <a:latin typeface="+mn-ea"/>
              </a:rPr>
              <a:t>検査</a:t>
            </a:r>
          </a:p>
        </p:txBody>
      </p:sp>
      <p:sp>
        <p:nvSpPr>
          <p:cNvPr id="2" name="テキスト ボックス 1">
            <a:extLst>
              <a:ext uri="{FF2B5EF4-FFF2-40B4-BE49-F238E27FC236}">
                <a16:creationId xmlns:a16="http://schemas.microsoft.com/office/drawing/2014/main" xmlns="" id="{4207426E-4D61-4E47-B1B5-4A6D61BB8E35}"/>
              </a:ext>
            </a:extLst>
          </p:cNvPr>
          <p:cNvSpPr txBox="1"/>
          <p:nvPr/>
        </p:nvSpPr>
        <p:spPr>
          <a:xfrm>
            <a:off x="1260766" y="1161271"/>
            <a:ext cx="2962671" cy="923330"/>
          </a:xfrm>
          <a:prstGeom prst="rect">
            <a:avLst/>
          </a:prstGeom>
          <a:noFill/>
        </p:spPr>
        <p:txBody>
          <a:bodyPr wrap="none" rtlCol="0">
            <a:spAutoFit/>
          </a:bodyPr>
          <a:lstStyle/>
          <a:p>
            <a:r>
              <a:rPr kumimoji="1" lang="ja-JP" altLang="en-US" dirty="0"/>
              <a:t>・放射線</a:t>
            </a:r>
            <a:r>
              <a:rPr lang="ja-JP" altLang="en-US" dirty="0"/>
              <a:t>（</a:t>
            </a:r>
            <a:r>
              <a:rPr kumimoji="1" lang="en-US" altLang="ja-JP" dirty="0"/>
              <a:t>X</a:t>
            </a:r>
            <a:r>
              <a:rPr kumimoji="1" lang="ja-JP" altLang="en-US" dirty="0"/>
              <a:t>線）を使用する</a:t>
            </a:r>
            <a:endParaRPr kumimoji="1" lang="en-US" altLang="ja-JP" dirty="0"/>
          </a:p>
          <a:p>
            <a:r>
              <a:rPr lang="ja-JP" altLang="en-US" dirty="0"/>
              <a:t>・多くの医療機関にある</a:t>
            </a:r>
            <a:endParaRPr lang="en-US" altLang="ja-JP" dirty="0"/>
          </a:p>
          <a:p>
            <a:r>
              <a:rPr kumimoji="1" lang="ja-JP" altLang="en-US" dirty="0"/>
              <a:t>・脳出血の検出に優れている</a:t>
            </a:r>
          </a:p>
        </p:txBody>
      </p:sp>
      <p:pic>
        <p:nvPicPr>
          <p:cNvPr id="5" name="Picture 2" descr="医療機器の種類】MRI（Magnetic Resonance Imaging）装置 | 医機 ...">
            <a:extLst>
              <a:ext uri="{FF2B5EF4-FFF2-40B4-BE49-F238E27FC236}">
                <a16:creationId xmlns:a16="http://schemas.microsoft.com/office/drawing/2014/main" xmlns="" id="{81D459A7-D034-46A5-82CA-53E21A4CB9B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509" r="15922"/>
          <a:stretch/>
        </p:blipFill>
        <p:spPr bwMode="auto">
          <a:xfrm>
            <a:off x="5072063" y="2542750"/>
            <a:ext cx="4713942" cy="325125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xmlns="" id="{9C1B9F0F-CFCE-4325-8DA4-66F8A762CDAC}"/>
              </a:ext>
            </a:extLst>
          </p:cNvPr>
          <p:cNvSpPr txBox="1"/>
          <p:nvPr/>
        </p:nvSpPr>
        <p:spPr>
          <a:xfrm>
            <a:off x="5503540" y="330210"/>
            <a:ext cx="2472152" cy="830997"/>
          </a:xfrm>
          <a:prstGeom prst="rect">
            <a:avLst/>
          </a:prstGeom>
          <a:noFill/>
        </p:spPr>
        <p:txBody>
          <a:bodyPr wrap="none" rtlCol="0" anchor="ctr">
            <a:spAutoFit/>
          </a:bodyPr>
          <a:lstStyle/>
          <a:p>
            <a:r>
              <a:rPr kumimoji="1" lang="en-US" altLang="ja-JP" sz="4800" b="1" dirty="0">
                <a:latin typeface="+mn-ea"/>
              </a:rPr>
              <a:t>MRI</a:t>
            </a:r>
            <a:r>
              <a:rPr kumimoji="1" lang="ja-JP" altLang="en-US" sz="4800" b="1" dirty="0">
                <a:latin typeface="+mn-ea"/>
              </a:rPr>
              <a:t>検査</a:t>
            </a:r>
          </a:p>
        </p:txBody>
      </p:sp>
      <p:sp>
        <p:nvSpPr>
          <p:cNvPr id="7" name="テキスト ボックス 6">
            <a:extLst>
              <a:ext uri="{FF2B5EF4-FFF2-40B4-BE49-F238E27FC236}">
                <a16:creationId xmlns:a16="http://schemas.microsoft.com/office/drawing/2014/main" xmlns="" id="{851D7588-B2CE-40A2-9034-59BD75F399BE}"/>
              </a:ext>
            </a:extLst>
          </p:cNvPr>
          <p:cNvSpPr txBox="1"/>
          <p:nvPr/>
        </p:nvSpPr>
        <p:spPr>
          <a:xfrm>
            <a:off x="5863580" y="1161207"/>
            <a:ext cx="2443298" cy="1200329"/>
          </a:xfrm>
          <a:prstGeom prst="rect">
            <a:avLst/>
          </a:prstGeom>
          <a:noFill/>
        </p:spPr>
        <p:txBody>
          <a:bodyPr wrap="none" rtlCol="0">
            <a:spAutoFit/>
          </a:bodyPr>
          <a:lstStyle/>
          <a:p>
            <a:r>
              <a:rPr kumimoji="1" lang="ja-JP" altLang="en-US" dirty="0"/>
              <a:t>・強い磁場を使う</a:t>
            </a:r>
            <a:endParaRPr kumimoji="1" lang="en-US" altLang="ja-JP" dirty="0"/>
          </a:p>
          <a:p>
            <a:r>
              <a:rPr lang="ja-JP" altLang="en-US" dirty="0"/>
              <a:t>・検査できない人がいる</a:t>
            </a:r>
            <a:endParaRPr lang="en-US" altLang="ja-JP" dirty="0"/>
          </a:p>
          <a:p>
            <a:r>
              <a:rPr kumimoji="1" lang="ja-JP" altLang="en-US" dirty="0"/>
              <a:t>・大きな病院にしかない</a:t>
            </a:r>
            <a:endParaRPr kumimoji="1" lang="en-US" altLang="ja-JP" dirty="0"/>
          </a:p>
          <a:p>
            <a:r>
              <a:rPr lang="ja-JP" altLang="en-US" dirty="0"/>
              <a:t>・細かい異常までわかる</a:t>
            </a:r>
            <a:endParaRPr kumimoji="1"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461500" y="6032500"/>
            <a:ext cx="609600" cy="609600"/>
          </a:xfrm>
          <a:prstGeom prst="rect">
            <a:avLst/>
          </a:prstGeom>
        </p:spPr>
      </p:pic>
    </p:spTree>
    <p:extLst>
      <p:ext uri="{BB962C8B-B14F-4D97-AF65-F5344CB8AC3E}">
        <p14:creationId xmlns:p14="http://schemas.microsoft.com/office/powerpoint/2010/main" val="3824425567"/>
      </p:ext>
    </p:extLst>
  </p:cSld>
  <p:clrMapOvr>
    <a:masterClrMapping/>
  </p:clrMapOvr>
  <mc:AlternateContent xmlns:mc="http://schemas.openxmlformats.org/markup-compatibility/2006">
    <mc:Choice xmlns:p14="http://schemas.microsoft.com/office/powerpoint/2010/main" Requires="p14">
      <p:transition spd="slow" p14:dur="2000" advTm="5848"/>
    </mc:Choice>
    <mc:Fallback>
      <p:transition spd="slow" advTm="58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7AD302F9-0586-4A46-A5E9-7AA0A29F0256}"/>
              </a:ext>
            </a:extLst>
          </p:cNvPr>
          <p:cNvSpPr>
            <a:spLocks noChangeArrowheads="1"/>
          </p:cNvSpPr>
          <p:nvPr/>
        </p:nvSpPr>
        <p:spPr bwMode="auto">
          <a:xfrm>
            <a:off x="857220" y="500042"/>
            <a:ext cx="4381500" cy="915987"/>
          </a:xfrm>
          <a:prstGeom prst="rect">
            <a:avLst/>
          </a:prstGeom>
          <a:noFill/>
          <a:ln w="9525">
            <a:noFill/>
            <a:miter lim="800000"/>
            <a:headEnd/>
            <a:tailEnd/>
          </a:ln>
        </p:spPr>
        <p:txBody>
          <a:bodyPr wrap="none" anchor="ctr">
            <a:spAutoFit/>
          </a:bodyPr>
          <a:lstStyle/>
          <a:p>
            <a:r>
              <a:rPr lang="ja-JP" altLang="en-US" b="1" dirty="0">
                <a:latin typeface="Arial" pitchFamily="34" charset="0"/>
              </a:rPr>
              <a:t>高次脳機能障害診断基準</a:t>
            </a:r>
            <a:r>
              <a:rPr lang="ja-JP" altLang="en-US" dirty="0">
                <a:latin typeface="Arial" pitchFamily="34" charset="0"/>
              </a:rPr>
              <a:t/>
            </a:r>
            <a:br>
              <a:rPr lang="ja-JP" altLang="en-US" dirty="0">
                <a:latin typeface="Arial" pitchFamily="34" charset="0"/>
              </a:rPr>
            </a:br>
            <a:r>
              <a:rPr lang="ja-JP" altLang="en-US" dirty="0">
                <a:latin typeface="Arial" pitchFamily="34" charset="0"/>
              </a:rPr>
              <a:t>厚生労働省社会・援護局障害保健福祉部</a:t>
            </a:r>
            <a:br>
              <a:rPr lang="ja-JP" altLang="en-US" dirty="0">
                <a:latin typeface="Arial" pitchFamily="34" charset="0"/>
              </a:rPr>
            </a:br>
            <a:r>
              <a:rPr lang="ja-JP" altLang="en-US" dirty="0">
                <a:latin typeface="Arial" pitchFamily="34" charset="0"/>
              </a:rPr>
              <a:t>国立身体障害者リハビリテーションセンター </a:t>
            </a:r>
          </a:p>
        </p:txBody>
      </p:sp>
      <p:sp>
        <p:nvSpPr>
          <p:cNvPr id="3" name="Rectangle 5">
            <a:extLst>
              <a:ext uri="{FF2B5EF4-FFF2-40B4-BE49-F238E27FC236}">
                <a16:creationId xmlns:a16="http://schemas.microsoft.com/office/drawing/2014/main" xmlns="" id="{0CD327FE-7409-488D-8271-1879C32A5625}"/>
              </a:ext>
            </a:extLst>
          </p:cNvPr>
          <p:cNvSpPr>
            <a:spLocks noChangeArrowheads="1"/>
          </p:cNvSpPr>
          <p:nvPr/>
        </p:nvSpPr>
        <p:spPr bwMode="auto">
          <a:xfrm>
            <a:off x="1000096" y="1500174"/>
            <a:ext cx="8286807" cy="4585871"/>
          </a:xfrm>
          <a:prstGeom prst="rect">
            <a:avLst/>
          </a:prstGeom>
          <a:noFill/>
          <a:ln w="9525">
            <a:solidFill>
              <a:schemeClr val="tx1"/>
            </a:solidFill>
            <a:miter lim="800000"/>
            <a:headEnd/>
            <a:tailEnd/>
          </a:ln>
        </p:spPr>
        <p:txBody>
          <a:bodyPr wrap="square" anchor="ctr">
            <a:spAutoFit/>
          </a:bodyPr>
          <a:lstStyle/>
          <a:p>
            <a:r>
              <a:rPr lang="ja-JP" altLang="en-US" sz="2000" b="1" dirty="0">
                <a:latin typeface="Arial" pitchFamily="34" charset="0"/>
              </a:rPr>
              <a:t>診断基準</a:t>
            </a:r>
            <a:r>
              <a:rPr lang="ja-JP" altLang="en-US" sz="1600" b="1" dirty="0">
                <a:latin typeface="Arial" pitchFamily="34" charset="0"/>
              </a:rPr>
              <a:t/>
            </a:r>
            <a:br>
              <a:rPr lang="ja-JP" altLang="en-US" sz="1600" b="1" dirty="0">
                <a:latin typeface="Arial" pitchFamily="34" charset="0"/>
              </a:rPr>
            </a:br>
            <a:r>
              <a:rPr lang="en-US" altLang="ja-JP" sz="1600" b="1" dirty="0">
                <a:latin typeface="+mn-ea"/>
              </a:rPr>
              <a:t>Ⅰ</a:t>
            </a:r>
            <a:r>
              <a:rPr lang="ja-JP" altLang="en-US" sz="1600" b="1" dirty="0" err="1">
                <a:latin typeface="+mn-ea"/>
              </a:rPr>
              <a:t>．</a:t>
            </a:r>
            <a:r>
              <a:rPr lang="ja-JP" altLang="en-US" sz="1600" b="1" dirty="0">
                <a:latin typeface="+mn-ea"/>
              </a:rPr>
              <a:t>主要症状等</a:t>
            </a:r>
            <a:br>
              <a:rPr lang="ja-JP" altLang="en-US" sz="1600" b="1" dirty="0">
                <a:latin typeface="+mn-ea"/>
              </a:rPr>
            </a:br>
            <a:r>
              <a:rPr lang="ja-JP" altLang="en-US" sz="1600" b="1" dirty="0">
                <a:latin typeface="+mn-ea"/>
              </a:rPr>
              <a:t>　１．脳の器質的病変の原因となる事故による受傷や疾病の発症の事実が確認されている。</a:t>
            </a:r>
            <a:br>
              <a:rPr lang="ja-JP" altLang="en-US" sz="1600" b="1" dirty="0">
                <a:latin typeface="+mn-ea"/>
              </a:rPr>
            </a:br>
            <a:r>
              <a:rPr lang="ja-JP" altLang="en-US" sz="1600" b="1" dirty="0">
                <a:latin typeface="+mn-ea"/>
              </a:rPr>
              <a:t>　２．現在、日常生活または社会生活に制約があり、その主たる原因が記憶障害、注意障害、</a:t>
            </a:r>
            <a:endParaRPr lang="en-US" altLang="ja-JP" sz="1600" b="1" dirty="0">
              <a:latin typeface="+mn-ea"/>
            </a:endParaRPr>
          </a:p>
          <a:p>
            <a:r>
              <a:rPr lang="ja-JP" altLang="en-US" sz="1600" b="1" dirty="0">
                <a:latin typeface="+mn-ea"/>
              </a:rPr>
              <a:t>　　　遂行機能障害、社会的行動障害などの認知障害である。 </a:t>
            </a:r>
          </a:p>
          <a:p>
            <a:r>
              <a:rPr lang="en-US" altLang="ja-JP" sz="1600" b="1" dirty="0">
                <a:latin typeface="+mn-ea"/>
              </a:rPr>
              <a:t>Ⅱ</a:t>
            </a:r>
            <a:r>
              <a:rPr lang="ja-JP" altLang="en-US" sz="1600" b="1" dirty="0" err="1">
                <a:latin typeface="+mn-ea"/>
              </a:rPr>
              <a:t>．</a:t>
            </a:r>
            <a:r>
              <a:rPr lang="ja-JP" altLang="en-US" sz="1600" b="1" dirty="0">
                <a:latin typeface="+mn-ea"/>
              </a:rPr>
              <a:t>検査所見</a:t>
            </a:r>
            <a:br>
              <a:rPr lang="ja-JP" altLang="en-US" sz="1600" b="1" dirty="0">
                <a:latin typeface="+mn-ea"/>
              </a:rPr>
            </a:br>
            <a:r>
              <a:rPr lang="ja-JP" altLang="en-US" sz="1600" b="1" dirty="0">
                <a:latin typeface="+mn-ea"/>
              </a:rPr>
              <a:t>　</a:t>
            </a:r>
            <a:r>
              <a:rPr lang="en-US" altLang="ja-JP" sz="1600" b="1" dirty="0">
                <a:latin typeface="+mn-ea"/>
              </a:rPr>
              <a:t>MRI</a:t>
            </a:r>
            <a:r>
              <a:rPr lang="ja-JP" altLang="en-US" sz="1600" b="1" dirty="0" err="1">
                <a:latin typeface="+mn-ea"/>
              </a:rPr>
              <a:t>、</a:t>
            </a:r>
            <a:r>
              <a:rPr lang="en-US" altLang="ja-JP" sz="1600" b="1" dirty="0">
                <a:latin typeface="+mn-ea"/>
              </a:rPr>
              <a:t>CT</a:t>
            </a:r>
            <a:r>
              <a:rPr lang="ja-JP" altLang="en-US" sz="1600" b="1" dirty="0" err="1">
                <a:latin typeface="+mn-ea"/>
              </a:rPr>
              <a:t>、</a:t>
            </a:r>
            <a:r>
              <a:rPr lang="ja-JP" altLang="en-US" sz="1600" b="1" dirty="0">
                <a:latin typeface="+mn-ea"/>
              </a:rPr>
              <a:t>脳波などにより認知障害の原因と考えられる脳の器質的病変の存在が確認されて</a:t>
            </a:r>
            <a:endParaRPr lang="en-US" altLang="ja-JP" sz="1600" b="1" dirty="0">
              <a:latin typeface="+mn-ea"/>
            </a:endParaRPr>
          </a:p>
          <a:p>
            <a:r>
              <a:rPr lang="ja-JP" altLang="en-US" sz="1600" b="1" dirty="0">
                <a:latin typeface="+mn-ea"/>
              </a:rPr>
              <a:t>　いるか、あるいは診断書により脳の器質的病変が存在したと確認できる。</a:t>
            </a:r>
          </a:p>
          <a:p>
            <a:r>
              <a:rPr lang="en-US" altLang="ja-JP" sz="1600" b="1" dirty="0">
                <a:latin typeface="+mn-ea"/>
              </a:rPr>
              <a:t>Ⅲ</a:t>
            </a:r>
            <a:r>
              <a:rPr lang="ja-JP" altLang="en-US" sz="1600" b="1" dirty="0" err="1">
                <a:latin typeface="+mn-ea"/>
              </a:rPr>
              <a:t>．</a:t>
            </a:r>
            <a:r>
              <a:rPr lang="ja-JP" altLang="en-US" sz="1600" b="1" dirty="0">
                <a:latin typeface="+mn-ea"/>
              </a:rPr>
              <a:t>除外項目</a:t>
            </a:r>
            <a:br>
              <a:rPr lang="ja-JP" altLang="en-US" sz="1600" b="1" dirty="0">
                <a:latin typeface="+mn-ea"/>
              </a:rPr>
            </a:br>
            <a:r>
              <a:rPr lang="ja-JP" altLang="en-US" sz="1600" b="1" dirty="0">
                <a:latin typeface="+mn-ea"/>
              </a:rPr>
              <a:t>　</a:t>
            </a:r>
            <a:r>
              <a:rPr lang="en-US" altLang="ja-JP" sz="1600" b="1" dirty="0">
                <a:latin typeface="+mn-ea"/>
              </a:rPr>
              <a:t>1</a:t>
            </a:r>
            <a:r>
              <a:rPr lang="ja-JP" altLang="en-US" sz="1600" b="1" dirty="0" err="1">
                <a:latin typeface="+mn-ea"/>
              </a:rPr>
              <a:t>．</a:t>
            </a:r>
            <a:r>
              <a:rPr lang="ja-JP" altLang="en-US" sz="1600" b="1" dirty="0">
                <a:latin typeface="+mn-ea"/>
              </a:rPr>
              <a:t> 脳の器質的病変に基づく認知障害のうち、身体障害として認定可能である症状を有する</a:t>
            </a:r>
            <a:endParaRPr lang="en-US" altLang="ja-JP" sz="1600" b="1" dirty="0">
              <a:latin typeface="+mn-ea"/>
            </a:endParaRPr>
          </a:p>
          <a:p>
            <a:r>
              <a:rPr lang="ja-JP" altLang="en-US" sz="1600" b="1" dirty="0">
                <a:latin typeface="+mn-ea"/>
              </a:rPr>
              <a:t>　　　が上記主要症状（</a:t>
            </a:r>
            <a:r>
              <a:rPr lang="en-US" altLang="ja-JP" sz="1600" b="1" dirty="0">
                <a:latin typeface="+mn-ea"/>
              </a:rPr>
              <a:t>I-2</a:t>
            </a:r>
            <a:r>
              <a:rPr lang="ja-JP" altLang="en-US" sz="1600" b="1" dirty="0">
                <a:latin typeface="+mn-ea"/>
              </a:rPr>
              <a:t>）を欠く者は除外する。</a:t>
            </a:r>
            <a:br>
              <a:rPr lang="ja-JP" altLang="en-US" sz="1600" b="1" dirty="0">
                <a:latin typeface="+mn-ea"/>
              </a:rPr>
            </a:br>
            <a:r>
              <a:rPr lang="ja-JP" altLang="en-US" sz="1600" b="1" dirty="0">
                <a:latin typeface="+mn-ea"/>
              </a:rPr>
              <a:t>　２．診断にあたり、受傷または発症以前から有する症状と検査所見は除外する。</a:t>
            </a:r>
            <a:br>
              <a:rPr lang="ja-JP" altLang="en-US" sz="1600" b="1" dirty="0">
                <a:latin typeface="+mn-ea"/>
              </a:rPr>
            </a:br>
            <a:r>
              <a:rPr lang="ja-JP" altLang="en-US" sz="1600" b="1" dirty="0">
                <a:latin typeface="+mn-ea"/>
              </a:rPr>
              <a:t>　３．先天性疾患、周産期における脳損傷、発達障害、進行性疾患を原因とする者は除外する。</a:t>
            </a:r>
          </a:p>
          <a:p>
            <a:r>
              <a:rPr lang="ja-JP" altLang="en-US" sz="1600" b="1" dirty="0">
                <a:latin typeface="+mn-ea"/>
              </a:rPr>
              <a:t> </a:t>
            </a:r>
            <a:r>
              <a:rPr lang="en-US" altLang="ja-JP" sz="1600" b="1" dirty="0">
                <a:latin typeface="+mn-ea"/>
              </a:rPr>
              <a:t>Ⅳ</a:t>
            </a:r>
            <a:r>
              <a:rPr lang="ja-JP" altLang="en-US" sz="1600" b="1" dirty="0" err="1">
                <a:latin typeface="+mn-ea"/>
              </a:rPr>
              <a:t>．</a:t>
            </a:r>
            <a:r>
              <a:rPr lang="ja-JP" altLang="en-US" sz="1600" b="1" dirty="0">
                <a:latin typeface="+mn-ea"/>
              </a:rPr>
              <a:t>診断</a:t>
            </a:r>
            <a:br>
              <a:rPr lang="ja-JP" altLang="en-US" sz="1600" b="1" dirty="0">
                <a:latin typeface="+mn-ea"/>
              </a:rPr>
            </a:br>
            <a:r>
              <a:rPr lang="ja-JP" altLang="en-US" sz="1600" b="1" dirty="0">
                <a:latin typeface="+mn-ea"/>
              </a:rPr>
              <a:t>　１．</a:t>
            </a:r>
            <a:r>
              <a:rPr lang="en-US" altLang="ja-JP" sz="1600" b="1" dirty="0" err="1">
                <a:latin typeface="+mn-ea"/>
              </a:rPr>
              <a:t>Ⅰ〜Ⅲ</a:t>
            </a:r>
            <a:r>
              <a:rPr lang="ja-JP" altLang="en-US" sz="1600" b="1" dirty="0">
                <a:latin typeface="+mn-ea"/>
              </a:rPr>
              <a:t>をすべて満たした場合に高次脳機能障害と診断する。</a:t>
            </a:r>
            <a:br>
              <a:rPr lang="ja-JP" altLang="en-US" sz="1600" b="1" dirty="0">
                <a:latin typeface="+mn-ea"/>
              </a:rPr>
            </a:br>
            <a:r>
              <a:rPr lang="ja-JP" altLang="en-US" sz="1600" b="1" dirty="0">
                <a:latin typeface="+mn-ea"/>
              </a:rPr>
              <a:t>　２．高次脳機能障害の診断は脳の器質的病変の原因となった外傷や疾病の急性期症状を脱</a:t>
            </a:r>
            <a:endParaRPr lang="en-US" altLang="ja-JP" sz="1600" b="1" dirty="0">
              <a:latin typeface="+mn-ea"/>
            </a:endParaRPr>
          </a:p>
          <a:p>
            <a:r>
              <a:rPr lang="ja-JP" altLang="en-US" sz="1600" b="1" dirty="0">
                <a:latin typeface="+mn-ea"/>
              </a:rPr>
              <a:t>　　　した後において行う。</a:t>
            </a:r>
            <a:br>
              <a:rPr lang="ja-JP" altLang="en-US" sz="1600" b="1" dirty="0">
                <a:latin typeface="+mn-ea"/>
              </a:rPr>
            </a:br>
            <a:r>
              <a:rPr lang="ja-JP" altLang="en-US" sz="1600" b="1" dirty="0">
                <a:latin typeface="+mn-ea"/>
              </a:rPr>
              <a:t>　</a:t>
            </a:r>
            <a:r>
              <a:rPr lang="ja-JP" altLang="en-US" sz="1600" b="1" dirty="0">
                <a:solidFill>
                  <a:srgbClr val="FF0000"/>
                </a:solidFill>
                <a:latin typeface="+mn-ea"/>
              </a:rPr>
              <a:t>３．</a:t>
            </a:r>
            <a:r>
              <a:rPr lang="ja-JP" altLang="en-US" sz="1600" b="1" u="sng" dirty="0">
                <a:solidFill>
                  <a:srgbClr val="FF0000"/>
                </a:solidFill>
                <a:latin typeface="+mn-ea"/>
              </a:rPr>
              <a:t>神経心理学的検査の所見を参考にすることができる。</a:t>
            </a:r>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61500" y="6032500"/>
            <a:ext cx="609600" cy="609600"/>
          </a:xfrm>
          <a:prstGeom prst="rect">
            <a:avLst/>
          </a:prstGeom>
        </p:spPr>
      </p:pic>
    </p:spTree>
    <p:extLst>
      <p:ext uri="{BB962C8B-B14F-4D97-AF65-F5344CB8AC3E}">
        <p14:creationId xmlns:p14="http://schemas.microsoft.com/office/powerpoint/2010/main" val="1906019522"/>
      </p:ext>
    </p:extLst>
  </p:cSld>
  <p:clrMapOvr>
    <a:masterClrMapping/>
  </p:clrMapOvr>
  <mc:AlternateContent xmlns:mc="http://schemas.openxmlformats.org/markup-compatibility/2006">
    <mc:Choice xmlns:p14="http://schemas.microsoft.com/office/powerpoint/2010/main" Requires="p14">
      <p:transition spd="slow" p14:dur="2000" advTm="6854"/>
    </mc:Choice>
    <mc:Fallback>
      <p:transition spd="slow" advTm="68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895028" y="1196752"/>
            <a:ext cx="8280920" cy="1281112"/>
          </a:xfrm>
          <a:prstGeom prst="rect">
            <a:avLst/>
          </a:prstGeom>
          <a:noFill/>
          <a:ln w="9525">
            <a:noFill/>
            <a:miter lim="800000"/>
            <a:headEnd/>
            <a:tailEnd/>
          </a:ln>
          <a:effectLst/>
        </p:spPr>
        <p:txBody>
          <a:bodyPr wrap="square">
            <a:spAutoFit/>
          </a:bodyPr>
          <a:lstStyle/>
          <a:p>
            <a:r>
              <a:rPr lang="ja-JP" altLang="en-US" sz="3600" b="1" dirty="0" smtClean="0">
                <a:solidFill>
                  <a:srgbClr val="FF0000"/>
                </a:solidFill>
                <a:latin typeface="+mn-ea"/>
              </a:rPr>
              <a:t>ＷＭＳ</a:t>
            </a:r>
            <a:r>
              <a:rPr lang="en-US" altLang="ja-JP" sz="3600" b="1" dirty="0" smtClean="0">
                <a:solidFill>
                  <a:srgbClr val="FF0000"/>
                </a:solidFill>
                <a:latin typeface="+mn-ea"/>
              </a:rPr>
              <a:t>-</a:t>
            </a:r>
            <a:r>
              <a:rPr lang="ja-JP" altLang="en-US" sz="3600" b="1" dirty="0" smtClean="0">
                <a:solidFill>
                  <a:srgbClr val="FF0000"/>
                </a:solidFill>
                <a:latin typeface="+mn-ea"/>
              </a:rPr>
              <a:t>Ｒ</a:t>
            </a:r>
            <a:r>
              <a:rPr lang="ja-JP" altLang="en-US" sz="3600" b="1" dirty="0">
                <a:solidFill>
                  <a:srgbClr val="FF0000"/>
                </a:solidFill>
                <a:latin typeface="+mn-ea"/>
              </a:rPr>
              <a:t>（日本版ウェクスラー記憶検査）</a:t>
            </a:r>
          </a:p>
          <a:p>
            <a:r>
              <a:rPr lang="ja-JP" altLang="en-US" b="1" dirty="0">
                <a:latin typeface="+mn-ea"/>
              </a:rPr>
              <a:t>   訳著　杉下　守弘　 </a:t>
            </a:r>
            <a:r>
              <a:rPr lang="en-US" altLang="ja-JP" b="1" dirty="0">
                <a:latin typeface="+mn-ea"/>
              </a:rPr>
              <a:t>2001</a:t>
            </a:r>
          </a:p>
          <a:p>
            <a:r>
              <a:rPr lang="en-US" altLang="ja-JP" sz="2400" b="1" dirty="0">
                <a:latin typeface="+mn-ea"/>
              </a:rPr>
              <a:t>Wechsler Memory Scale-Revised     </a:t>
            </a:r>
            <a:r>
              <a:rPr lang="en-US" altLang="ja-JP" b="1" dirty="0">
                <a:latin typeface="+mn-ea"/>
              </a:rPr>
              <a:t>David Wechsler 1987</a:t>
            </a:r>
          </a:p>
        </p:txBody>
      </p:sp>
      <p:sp>
        <p:nvSpPr>
          <p:cNvPr id="3" name="Text Box 5"/>
          <p:cNvSpPr txBox="1">
            <a:spLocks noChangeArrowheads="1"/>
          </p:cNvSpPr>
          <p:nvPr/>
        </p:nvSpPr>
        <p:spPr bwMode="auto">
          <a:xfrm>
            <a:off x="1111052" y="3861048"/>
            <a:ext cx="6336258" cy="2346796"/>
          </a:xfrm>
          <a:prstGeom prst="rect">
            <a:avLst/>
          </a:prstGeom>
          <a:noFill/>
          <a:ln w="9525">
            <a:noFill/>
            <a:miter lim="800000"/>
            <a:headEnd/>
            <a:tailEnd/>
          </a:ln>
          <a:effectLst/>
        </p:spPr>
        <p:txBody>
          <a:bodyPr wrap="square">
            <a:spAutoFit/>
          </a:bodyPr>
          <a:lstStyle/>
          <a:p>
            <a:pPr>
              <a:spcBef>
                <a:spcPct val="50000"/>
              </a:spcBef>
            </a:pPr>
            <a:r>
              <a:rPr lang="ja-JP" altLang="en-US" sz="2400" b="1" dirty="0">
                <a:latin typeface="+mn-ea"/>
              </a:rPr>
              <a:t>記憶の各側面を算出</a:t>
            </a:r>
          </a:p>
          <a:p>
            <a:pPr>
              <a:lnSpc>
                <a:spcPts val="1500"/>
              </a:lnSpc>
              <a:spcBef>
                <a:spcPct val="50000"/>
              </a:spcBef>
            </a:pPr>
            <a:r>
              <a:rPr lang="ja-JP" altLang="en-US" sz="2400" b="1" dirty="0">
                <a:latin typeface="+mn-ea"/>
              </a:rPr>
              <a:t>情報と見当識　　　　　　　　　</a:t>
            </a:r>
            <a:r>
              <a:rPr lang="en-US" altLang="ja-JP" sz="2400" b="1" dirty="0">
                <a:latin typeface="+mn-ea"/>
              </a:rPr>
              <a:t>	</a:t>
            </a:r>
            <a:r>
              <a:rPr lang="ja-JP" altLang="en-US" sz="2400" b="1" dirty="0">
                <a:latin typeface="+mn-ea"/>
              </a:rPr>
              <a:t>言語性対連合</a:t>
            </a:r>
          </a:p>
          <a:p>
            <a:pPr>
              <a:lnSpc>
                <a:spcPts val="1500"/>
              </a:lnSpc>
              <a:spcBef>
                <a:spcPct val="50000"/>
              </a:spcBef>
            </a:pPr>
            <a:r>
              <a:rPr lang="ja-JP" altLang="en-US" sz="2400" b="1" dirty="0">
                <a:latin typeface="+mn-ea"/>
              </a:rPr>
              <a:t>精神統制　　　　　　　　　　　　視覚性再生</a:t>
            </a:r>
            <a:r>
              <a:rPr lang="en-US" altLang="ja-JP" sz="2400" b="1" dirty="0">
                <a:latin typeface="+mn-ea"/>
              </a:rPr>
              <a:t>Ⅰ</a:t>
            </a:r>
            <a:r>
              <a:rPr lang="ja-JP" altLang="en-US" sz="2400" b="1" dirty="0">
                <a:latin typeface="+mn-ea"/>
              </a:rPr>
              <a:t>　</a:t>
            </a:r>
            <a:r>
              <a:rPr lang="en-US" altLang="ja-JP" sz="2400" b="1" dirty="0">
                <a:latin typeface="+mn-ea"/>
              </a:rPr>
              <a:t>Ⅱ</a:t>
            </a:r>
          </a:p>
          <a:p>
            <a:pPr>
              <a:lnSpc>
                <a:spcPts val="1500"/>
              </a:lnSpc>
              <a:spcBef>
                <a:spcPct val="50000"/>
              </a:spcBef>
            </a:pPr>
            <a:r>
              <a:rPr lang="ja-JP" altLang="en-US" sz="2400" b="1" dirty="0">
                <a:latin typeface="+mn-ea"/>
              </a:rPr>
              <a:t>図記記憶　</a:t>
            </a:r>
            <a:r>
              <a:rPr lang="en-US" altLang="ja-JP" sz="2400" b="1" dirty="0">
                <a:latin typeface="+mn-ea"/>
              </a:rPr>
              <a:t>Ⅰ</a:t>
            </a:r>
            <a:r>
              <a:rPr lang="ja-JP" altLang="en-US" sz="2400" b="1" dirty="0">
                <a:latin typeface="+mn-ea"/>
              </a:rPr>
              <a:t>　</a:t>
            </a:r>
            <a:r>
              <a:rPr lang="en-US" altLang="ja-JP" sz="2400" b="1" dirty="0">
                <a:latin typeface="+mn-ea"/>
              </a:rPr>
              <a:t>Ⅱ</a:t>
            </a:r>
            <a:r>
              <a:rPr lang="ja-JP" altLang="en-US" sz="2400" b="1" dirty="0">
                <a:latin typeface="+mn-ea"/>
              </a:rPr>
              <a:t>　　　　　　　視覚性記憶範囲</a:t>
            </a:r>
          </a:p>
          <a:p>
            <a:pPr>
              <a:lnSpc>
                <a:spcPts val="1500"/>
              </a:lnSpc>
              <a:spcBef>
                <a:spcPct val="50000"/>
              </a:spcBef>
            </a:pPr>
            <a:r>
              <a:rPr lang="ja-JP" altLang="en-US" sz="2400" b="1" dirty="0">
                <a:latin typeface="+mn-ea"/>
              </a:rPr>
              <a:t>倫理的記憶</a:t>
            </a:r>
            <a:r>
              <a:rPr lang="en-US" altLang="ja-JP" sz="2400" b="1" dirty="0">
                <a:latin typeface="+mn-ea"/>
              </a:rPr>
              <a:t>Ⅰ</a:t>
            </a:r>
            <a:r>
              <a:rPr lang="ja-JP" altLang="en-US" sz="2400" b="1" dirty="0">
                <a:latin typeface="+mn-ea"/>
              </a:rPr>
              <a:t>　</a:t>
            </a:r>
            <a:r>
              <a:rPr lang="en-US" altLang="ja-JP" sz="2400" b="1" dirty="0">
                <a:latin typeface="+mn-ea"/>
              </a:rPr>
              <a:t>Ⅱ</a:t>
            </a:r>
          </a:p>
          <a:p>
            <a:pPr>
              <a:lnSpc>
                <a:spcPts val="1500"/>
              </a:lnSpc>
              <a:spcBef>
                <a:spcPct val="50000"/>
              </a:spcBef>
            </a:pPr>
            <a:r>
              <a:rPr lang="ja-JP" altLang="en-US" sz="2400" b="1" dirty="0">
                <a:latin typeface="+mn-ea"/>
              </a:rPr>
              <a:t>視覚性対連合</a:t>
            </a:r>
          </a:p>
        </p:txBody>
      </p:sp>
      <p:sp>
        <p:nvSpPr>
          <p:cNvPr id="4" name="Text Box 7"/>
          <p:cNvSpPr txBox="1">
            <a:spLocks noChangeArrowheads="1"/>
          </p:cNvSpPr>
          <p:nvPr/>
        </p:nvSpPr>
        <p:spPr bwMode="auto">
          <a:xfrm>
            <a:off x="1111052" y="2564904"/>
            <a:ext cx="7561262" cy="116998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pPr>
            <a:r>
              <a:rPr lang="ja-JP" altLang="en-US" sz="2800" b="1" dirty="0">
                <a:solidFill>
                  <a:schemeClr val="tx1"/>
                </a:solidFill>
                <a:latin typeface="+mn-ea"/>
              </a:rPr>
              <a:t>言語性記憶　・　視覚性記憶　・　</a:t>
            </a:r>
            <a:r>
              <a:rPr lang="ja-JP" altLang="en-US" sz="2800" b="1" dirty="0" smtClean="0">
                <a:solidFill>
                  <a:schemeClr val="tx1"/>
                </a:solidFill>
                <a:latin typeface="+mn-ea"/>
              </a:rPr>
              <a:t>一般的記憶</a:t>
            </a:r>
            <a:r>
              <a:rPr lang="ja-JP" altLang="en-US" sz="2800" b="1" dirty="0">
                <a:solidFill>
                  <a:schemeClr val="tx1"/>
                </a:solidFill>
                <a:latin typeface="+mn-ea"/>
              </a:rPr>
              <a:t>　</a:t>
            </a:r>
          </a:p>
          <a:p>
            <a:pPr algn="ctr">
              <a:spcBef>
                <a:spcPct val="50000"/>
              </a:spcBef>
            </a:pPr>
            <a:r>
              <a:rPr lang="ja-JP" altLang="en-US" sz="2800" b="1" dirty="0">
                <a:solidFill>
                  <a:schemeClr val="tx1"/>
                </a:solidFill>
                <a:latin typeface="+mn-ea"/>
              </a:rPr>
              <a:t>注意／集中力　・　遅延再生</a:t>
            </a:r>
          </a:p>
        </p:txBody>
      </p:sp>
      <p:sp>
        <p:nvSpPr>
          <p:cNvPr id="5" name="テキスト ボックス 4"/>
          <p:cNvSpPr txBox="1"/>
          <p:nvPr/>
        </p:nvSpPr>
        <p:spPr>
          <a:xfrm>
            <a:off x="3507475" y="371447"/>
            <a:ext cx="3272050" cy="707886"/>
          </a:xfrm>
          <a:prstGeom prst="rect">
            <a:avLst/>
          </a:prstGeom>
          <a:noFill/>
        </p:spPr>
        <p:txBody>
          <a:bodyPr wrap="none" rtlCol="0">
            <a:spAutoFit/>
          </a:bodyPr>
          <a:lstStyle/>
          <a:p>
            <a:r>
              <a:rPr lang="ja-JP" altLang="en-US" sz="4000" b="1" dirty="0">
                <a:solidFill>
                  <a:srgbClr val="0000FF"/>
                </a:solidFill>
              </a:rPr>
              <a:t>記憶機能検査</a:t>
            </a:r>
            <a:endParaRPr kumimoji="1" lang="ja-JP" altLang="en-US" sz="4000" b="1" dirty="0">
              <a:solidFill>
                <a:srgbClr val="0000FF"/>
              </a:solidFill>
            </a:endParaRPr>
          </a:p>
        </p:txBody>
      </p:sp>
      <p:pic>
        <p:nvPicPr>
          <p:cNvPr id="172034" name="Picture 2" descr="ウエクスラー記憶検査（WMS-R）"/>
          <p:cNvPicPr>
            <a:picLocks noChangeAspect="1" noChangeArrowheads="1"/>
          </p:cNvPicPr>
          <p:nvPr/>
        </p:nvPicPr>
        <p:blipFill>
          <a:blip r:embed="rId5" cstate="print"/>
          <a:srcRect/>
          <a:stretch>
            <a:fillRect/>
          </a:stretch>
        </p:blipFill>
        <p:spPr bwMode="auto">
          <a:xfrm>
            <a:off x="7447756" y="4725144"/>
            <a:ext cx="2016224" cy="1655426"/>
          </a:xfrm>
          <a:prstGeom prst="rect">
            <a:avLst/>
          </a:prstGeom>
          <a:noFill/>
        </p:spPr>
      </p:pic>
      <p:pic>
        <p:nvPicPr>
          <p:cNvPr id="6" name="オーディオ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461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8245"/>
    </mc:Choice>
    <mc:Fallback>
      <p:transition spd="slow" advTm="482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95028" y="476672"/>
            <a:ext cx="8532813" cy="1292662"/>
          </a:xfrm>
          <a:prstGeom prst="rect">
            <a:avLst/>
          </a:prstGeom>
          <a:noFill/>
          <a:ln w="9525">
            <a:noFill/>
            <a:miter lim="800000"/>
            <a:headEnd/>
            <a:tailEnd/>
          </a:ln>
          <a:effectLst/>
        </p:spPr>
        <p:txBody>
          <a:bodyPr>
            <a:spAutoFit/>
          </a:bodyPr>
          <a:lstStyle/>
          <a:p>
            <a:r>
              <a:rPr lang="ja-JP" altLang="en-US" sz="3600" b="1" dirty="0">
                <a:solidFill>
                  <a:srgbClr val="FF0000"/>
                </a:solidFill>
                <a:latin typeface="+mn-ea"/>
              </a:rPr>
              <a:t>ＲＢＭＴ（日本版リバーミード行動記憶検査）</a:t>
            </a:r>
          </a:p>
          <a:p>
            <a:r>
              <a:rPr lang="ja-JP" altLang="en-US" b="1" dirty="0">
                <a:latin typeface="+mn-ea"/>
              </a:rPr>
              <a:t>  綿貫　淑子　他　</a:t>
            </a:r>
            <a:r>
              <a:rPr lang="en-US" altLang="ja-JP" b="1" dirty="0">
                <a:latin typeface="+mn-ea"/>
              </a:rPr>
              <a:t>2001</a:t>
            </a:r>
          </a:p>
          <a:p>
            <a:r>
              <a:rPr lang="en-US" altLang="ja-JP" sz="2400" b="1" dirty="0">
                <a:latin typeface="+mn-ea"/>
              </a:rPr>
              <a:t>The </a:t>
            </a:r>
            <a:r>
              <a:rPr lang="en-US" altLang="ja-JP" sz="2400" b="1" dirty="0" err="1">
                <a:latin typeface="+mn-ea"/>
              </a:rPr>
              <a:t>Rivermead</a:t>
            </a:r>
            <a:r>
              <a:rPr lang="en-US" altLang="ja-JP" sz="2400" b="1" dirty="0">
                <a:latin typeface="+mn-ea"/>
              </a:rPr>
              <a:t> Behavior Memory Test    </a:t>
            </a:r>
            <a:r>
              <a:rPr lang="en-US" altLang="ja-JP" b="1" dirty="0">
                <a:latin typeface="+mn-ea"/>
              </a:rPr>
              <a:t>Barbara A</a:t>
            </a:r>
            <a:r>
              <a:rPr lang="ja-JP" altLang="en-US" b="1" dirty="0">
                <a:latin typeface="+mn-ea"/>
              </a:rPr>
              <a:t>　</a:t>
            </a:r>
            <a:r>
              <a:rPr lang="en-US" altLang="ja-JP" b="1" dirty="0">
                <a:latin typeface="+mn-ea"/>
              </a:rPr>
              <a:t>Wilson, </a:t>
            </a:r>
            <a:r>
              <a:rPr lang="ja-JP" altLang="en-US" b="1" dirty="0">
                <a:latin typeface="+mn-ea"/>
              </a:rPr>
              <a:t>１９８５</a:t>
            </a:r>
          </a:p>
        </p:txBody>
      </p:sp>
      <p:sp>
        <p:nvSpPr>
          <p:cNvPr id="3" name="Text Box 5"/>
          <p:cNvSpPr txBox="1">
            <a:spLocks noChangeArrowheads="1"/>
          </p:cNvSpPr>
          <p:nvPr/>
        </p:nvSpPr>
        <p:spPr bwMode="auto">
          <a:xfrm>
            <a:off x="1327076" y="2132856"/>
            <a:ext cx="7488831" cy="2408352"/>
          </a:xfrm>
          <a:prstGeom prst="rect">
            <a:avLst/>
          </a:prstGeom>
          <a:noFill/>
          <a:ln w="9525">
            <a:noFill/>
            <a:miter lim="800000"/>
            <a:headEnd/>
            <a:tailEnd/>
          </a:ln>
          <a:effectLst/>
        </p:spPr>
        <p:txBody>
          <a:bodyPr wrap="square">
            <a:spAutoFit/>
          </a:bodyPr>
          <a:lstStyle/>
          <a:p>
            <a:pPr>
              <a:spcBef>
                <a:spcPct val="50000"/>
              </a:spcBef>
            </a:pPr>
            <a:r>
              <a:rPr lang="ja-JP" altLang="en-US" sz="2800" b="1" dirty="0">
                <a:latin typeface="+mn-ea"/>
              </a:rPr>
              <a:t>日常生活行動に合わせて作成</a:t>
            </a:r>
          </a:p>
          <a:p>
            <a:pPr>
              <a:lnSpc>
                <a:spcPts val="1500"/>
              </a:lnSpc>
              <a:spcBef>
                <a:spcPct val="50000"/>
              </a:spcBef>
            </a:pPr>
            <a:r>
              <a:rPr lang="ja-JP" altLang="en-US" sz="2400" b="1" dirty="0">
                <a:latin typeface="+mn-ea"/>
              </a:rPr>
              <a:t>姓名（遅延）　　　　　　　　　　　</a:t>
            </a:r>
            <a:r>
              <a:rPr lang="en-US" altLang="ja-JP" sz="2400" b="1" dirty="0">
                <a:latin typeface="+mn-ea"/>
              </a:rPr>
              <a:t>	</a:t>
            </a:r>
            <a:r>
              <a:rPr lang="ja-JP" altLang="en-US" sz="2400" b="1" dirty="0">
                <a:latin typeface="+mn-ea"/>
              </a:rPr>
              <a:t>顔写真（遅延）</a:t>
            </a:r>
          </a:p>
          <a:p>
            <a:pPr>
              <a:lnSpc>
                <a:spcPts val="1500"/>
              </a:lnSpc>
              <a:spcBef>
                <a:spcPct val="50000"/>
              </a:spcBef>
            </a:pPr>
            <a:r>
              <a:rPr lang="ja-JP" altLang="en-US" sz="2400" b="1" dirty="0">
                <a:latin typeface="+mn-ea"/>
              </a:rPr>
              <a:t>持ち物（遅延）　　　　　　　　　　</a:t>
            </a:r>
            <a:r>
              <a:rPr lang="en-US" altLang="ja-JP" sz="2400" b="1" dirty="0">
                <a:latin typeface="+mn-ea"/>
              </a:rPr>
              <a:t>	</a:t>
            </a:r>
            <a:r>
              <a:rPr lang="ja-JP" altLang="en-US" sz="2400" b="1" dirty="0">
                <a:latin typeface="+mn-ea"/>
              </a:rPr>
              <a:t>道順（直後・遅延）</a:t>
            </a:r>
          </a:p>
          <a:p>
            <a:pPr>
              <a:lnSpc>
                <a:spcPts val="1500"/>
              </a:lnSpc>
              <a:spcBef>
                <a:spcPct val="50000"/>
              </a:spcBef>
            </a:pPr>
            <a:r>
              <a:rPr lang="ja-JP" altLang="en-US" sz="2400" b="1" dirty="0">
                <a:latin typeface="+mn-ea"/>
              </a:rPr>
              <a:t>約束　　　　　　　　　　　　　　　　</a:t>
            </a:r>
            <a:r>
              <a:rPr lang="en-US" altLang="ja-JP" sz="2400" b="1" dirty="0">
                <a:latin typeface="+mn-ea"/>
              </a:rPr>
              <a:t>	</a:t>
            </a:r>
            <a:r>
              <a:rPr lang="ja-JP" altLang="en-US" sz="2400" b="1" dirty="0">
                <a:latin typeface="+mn-ea"/>
              </a:rPr>
              <a:t>用件（直後・遅延）</a:t>
            </a:r>
          </a:p>
          <a:p>
            <a:pPr>
              <a:lnSpc>
                <a:spcPts val="1500"/>
              </a:lnSpc>
              <a:spcBef>
                <a:spcPct val="50000"/>
              </a:spcBef>
            </a:pPr>
            <a:r>
              <a:rPr lang="ja-JP" altLang="en-US" sz="2400" b="1" dirty="0">
                <a:latin typeface="+mn-ea"/>
              </a:rPr>
              <a:t>絵（遅延）　　　　　　　　　　　　　</a:t>
            </a:r>
            <a:r>
              <a:rPr lang="en-US" altLang="ja-JP" sz="2400" b="1" dirty="0">
                <a:latin typeface="+mn-ea"/>
              </a:rPr>
              <a:t>	</a:t>
            </a:r>
            <a:r>
              <a:rPr lang="ja-JP" altLang="en-US" sz="2400" b="1" dirty="0" smtClean="0">
                <a:latin typeface="+mn-ea"/>
              </a:rPr>
              <a:t>見当と</a:t>
            </a:r>
            <a:r>
              <a:rPr lang="ja-JP" altLang="en-US" sz="2400" b="1" dirty="0">
                <a:latin typeface="+mn-ea"/>
              </a:rPr>
              <a:t>日付</a:t>
            </a:r>
          </a:p>
          <a:p>
            <a:pPr>
              <a:lnSpc>
                <a:spcPts val="1500"/>
              </a:lnSpc>
              <a:spcBef>
                <a:spcPct val="50000"/>
              </a:spcBef>
            </a:pPr>
            <a:r>
              <a:rPr lang="ja-JP" altLang="en-US" sz="2400" b="1" dirty="0">
                <a:latin typeface="+mn-ea"/>
              </a:rPr>
              <a:t>物語（直後・遅延</a:t>
            </a:r>
            <a:r>
              <a:rPr lang="ja-JP" altLang="en-US" sz="2400" b="1" dirty="0" smtClean="0">
                <a:latin typeface="+mn-ea"/>
              </a:rPr>
              <a:t>）</a:t>
            </a:r>
            <a:endParaRPr lang="ja-JP" altLang="en-US" sz="2400" b="1" dirty="0">
              <a:latin typeface="+mn-ea"/>
            </a:endParaRPr>
          </a:p>
        </p:txBody>
      </p:sp>
      <p:sp>
        <p:nvSpPr>
          <p:cNvPr id="6" name="Rectangle 8"/>
          <p:cNvSpPr>
            <a:spLocks noChangeArrowheads="1"/>
          </p:cNvSpPr>
          <p:nvPr/>
        </p:nvSpPr>
        <p:spPr bwMode="auto">
          <a:xfrm>
            <a:off x="1255068" y="4797152"/>
            <a:ext cx="7632700" cy="1323439"/>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r>
              <a:rPr lang="ja-JP" altLang="en-US" sz="2000" b="1" dirty="0"/>
              <a:t>例）道順の記憶・用件の記憶</a:t>
            </a:r>
            <a:endParaRPr lang="en-US" altLang="ja-JP" sz="2000" b="1" dirty="0"/>
          </a:p>
          <a:p>
            <a:r>
              <a:rPr lang="ja-JP" altLang="en-US" sz="2000" b="1" dirty="0" smtClean="0"/>
              <a:t>　部屋</a:t>
            </a:r>
            <a:r>
              <a:rPr lang="ja-JP" altLang="en-US" sz="2000" b="1" dirty="0"/>
              <a:t>の中を歩いて示し、道順を覚えてもらう</a:t>
            </a:r>
          </a:p>
          <a:p>
            <a:r>
              <a:rPr lang="ja-JP" altLang="en-US" sz="2000" b="1" dirty="0" smtClean="0"/>
              <a:t>　道順</a:t>
            </a:r>
            <a:r>
              <a:rPr lang="ja-JP" altLang="en-US" sz="2000" b="1" dirty="0"/>
              <a:t>を示す時に、「連絡」とかかれた封筒を指定された場所に</a:t>
            </a:r>
            <a:r>
              <a:rPr lang="ja-JP" altLang="en-US" sz="2000" b="1" dirty="0" smtClean="0"/>
              <a:t>置く</a:t>
            </a:r>
            <a:endParaRPr lang="en-US" altLang="ja-JP" sz="2000" b="1" dirty="0" smtClean="0"/>
          </a:p>
          <a:p>
            <a:r>
              <a:rPr lang="ja-JP" altLang="en-US" sz="2000" b="1" dirty="0"/>
              <a:t>　</a:t>
            </a:r>
            <a:r>
              <a:rPr lang="ja-JP" altLang="en-US" sz="2000" b="1" dirty="0" smtClean="0"/>
              <a:t>と</a:t>
            </a:r>
            <a:r>
              <a:rPr lang="ja-JP" altLang="en-US" sz="2000" b="1" dirty="0"/>
              <a:t>いう用件を覚えてもらう</a:t>
            </a:r>
          </a:p>
        </p:txBody>
      </p:sp>
      <p:pic>
        <p:nvPicPr>
          <p:cNvPr id="8" name="オーディオ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61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0857"/>
    </mc:Choice>
    <mc:Fallback xmlns="">
      <p:transition spd="slow" advTm="408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147056" y="1268760"/>
            <a:ext cx="7992888" cy="1089529"/>
          </a:xfrm>
          <a:prstGeom prst="rect">
            <a:avLst/>
          </a:prstGeom>
          <a:noFill/>
          <a:ln w="9525">
            <a:noFill/>
            <a:miter lim="800000"/>
            <a:headEnd/>
            <a:tailEnd/>
          </a:ln>
          <a:effectLst/>
        </p:spPr>
        <p:txBody>
          <a:bodyPr wrap="square">
            <a:spAutoFit/>
          </a:bodyPr>
          <a:lstStyle/>
          <a:p>
            <a:pPr>
              <a:spcBef>
                <a:spcPct val="20000"/>
              </a:spcBef>
              <a:buClr>
                <a:schemeClr val="hlink"/>
              </a:buClr>
              <a:buSzPct val="70000"/>
              <a:buFont typeface="Wingdings" pitchFamily="2" charset="2"/>
              <a:buNone/>
            </a:pPr>
            <a:r>
              <a:rPr lang="ja-JP" altLang="en-US" sz="3600" b="1" dirty="0" smtClean="0">
                <a:solidFill>
                  <a:srgbClr val="FF0000"/>
                </a:solidFill>
                <a:latin typeface="+mn-ea"/>
              </a:rPr>
              <a:t>ＣＡＴ</a:t>
            </a:r>
            <a:r>
              <a:rPr lang="en-US" altLang="ja-JP" sz="3600" b="1" dirty="0" smtClean="0">
                <a:solidFill>
                  <a:srgbClr val="FF0000"/>
                </a:solidFill>
                <a:latin typeface="+mn-ea"/>
              </a:rPr>
              <a:t>-R</a:t>
            </a:r>
            <a:r>
              <a:rPr lang="ja-JP" altLang="en-US" sz="3600" b="1" dirty="0">
                <a:solidFill>
                  <a:srgbClr val="FF0000"/>
                </a:solidFill>
                <a:latin typeface="+mn-ea"/>
              </a:rPr>
              <a:t>　</a:t>
            </a:r>
            <a:r>
              <a:rPr lang="en-US" altLang="ja-JP" sz="2400" b="1" dirty="0">
                <a:solidFill>
                  <a:srgbClr val="FF0000"/>
                </a:solidFill>
                <a:latin typeface="+mn-ea"/>
              </a:rPr>
              <a:t>Clinical Assessment for </a:t>
            </a:r>
            <a:r>
              <a:rPr lang="en-US" altLang="ja-JP" sz="2400" b="1" dirty="0" smtClean="0">
                <a:solidFill>
                  <a:srgbClr val="FF0000"/>
                </a:solidFill>
                <a:latin typeface="+mn-ea"/>
              </a:rPr>
              <a:t>Attention</a:t>
            </a:r>
            <a:r>
              <a:rPr lang="ja-JP" altLang="en-US" sz="2400" b="1" dirty="0">
                <a:solidFill>
                  <a:srgbClr val="FF0000"/>
                </a:solidFill>
                <a:latin typeface="+mn-ea"/>
              </a:rPr>
              <a:t> </a:t>
            </a:r>
            <a:r>
              <a:rPr lang="en-US" altLang="ja-JP" sz="2400" b="1" dirty="0" smtClean="0">
                <a:solidFill>
                  <a:srgbClr val="FF0000"/>
                </a:solidFill>
                <a:latin typeface="+mn-ea"/>
              </a:rPr>
              <a:t>-</a:t>
            </a:r>
            <a:r>
              <a:rPr lang="ja-JP" altLang="en-US" sz="2400" b="1" dirty="0" smtClean="0">
                <a:solidFill>
                  <a:srgbClr val="FF0000"/>
                </a:solidFill>
                <a:latin typeface="+mn-ea"/>
              </a:rPr>
              <a:t> </a:t>
            </a:r>
            <a:r>
              <a:rPr lang="en-US" altLang="ja-JP" sz="2400" b="1" dirty="0" smtClean="0">
                <a:solidFill>
                  <a:srgbClr val="FF0000"/>
                </a:solidFill>
                <a:latin typeface="+mn-ea"/>
              </a:rPr>
              <a:t>Revised</a:t>
            </a:r>
            <a:endParaRPr lang="en-US" altLang="ja-JP" sz="2400" b="1" dirty="0">
              <a:solidFill>
                <a:srgbClr val="FF0000"/>
              </a:solidFill>
              <a:latin typeface="+mn-ea"/>
            </a:endParaRPr>
          </a:p>
          <a:p>
            <a:pPr>
              <a:spcBef>
                <a:spcPct val="20000"/>
              </a:spcBef>
              <a:buClr>
                <a:schemeClr val="hlink"/>
              </a:buClr>
              <a:buSzPct val="70000"/>
              <a:buFont typeface="Wingdings" pitchFamily="2" charset="2"/>
              <a:buNone/>
            </a:pPr>
            <a:r>
              <a:rPr lang="ja-JP" altLang="en-US" sz="2400" b="1" dirty="0">
                <a:latin typeface="+mn-ea"/>
              </a:rPr>
              <a:t>　</a:t>
            </a:r>
            <a:r>
              <a:rPr lang="ja-JP" altLang="en-US" sz="2400" b="1" dirty="0" smtClean="0">
                <a:latin typeface="+mn-ea"/>
              </a:rPr>
              <a:t>（改訂版 標準</a:t>
            </a:r>
            <a:r>
              <a:rPr lang="ja-JP" altLang="en-US" sz="2400" b="1" dirty="0">
                <a:latin typeface="+mn-ea"/>
              </a:rPr>
              <a:t>注意検査法）　</a:t>
            </a:r>
            <a:r>
              <a:rPr lang="ja-JP" altLang="en-US" b="1" dirty="0">
                <a:latin typeface="+mn-ea"/>
              </a:rPr>
              <a:t>日本高次脳機能障害学会　　</a:t>
            </a:r>
            <a:r>
              <a:rPr lang="en-US" altLang="ja-JP" b="1" dirty="0" smtClean="0">
                <a:latin typeface="+mn-ea"/>
              </a:rPr>
              <a:t>2022</a:t>
            </a:r>
            <a:endParaRPr lang="en-US" altLang="ja-JP" b="1" dirty="0">
              <a:latin typeface="+mn-ea"/>
            </a:endParaRPr>
          </a:p>
        </p:txBody>
      </p:sp>
      <p:sp>
        <p:nvSpPr>
          <p:cNvPr id="3" name="Text Box 9"/>
          <p:cNvSpPr txBox="1">
            <a:spLocks noChangeArrowheads="1"/>
          </p:cNvSpPr>
          <p:nvPr/>
        </p:nvSpPr>
        <p:spPr bwMode="auto">
          <a:xfrm>
            <a:off x="644048" y="2852936"/>
            <a:ext cx="8998904" cy="2862322"/>
          </a:xfrm>
          <a:prstGeom prst="rect">
            <a:avLst/>
          </a:prstGeom>
          <a:noFill/>
          <a:ln w="9525">
            <a:noFill/>
            <a:miter lim="800000"/>
            <a:headEnd/>
            <a:tailEnd/>
          </a:ln>
          <a:effectLst/>
        </p:spPr>
        <p:txBody>
          <a:bodyPr wrap="square">
            <a:spAutoFit/>
          </a:bodyPr>
          <a:lstStyle/>
          <a:p>
            <a:pPr>
              <a:lnSpc>
                <a:spcPct val="150000"/>
              </a:lnSpc>
            </a:pPr>
            <a:r>
              <a:rPr lang="ja-JP" altLang="en-US" sz="2400" b="1" dirty="0">
                <a:latin typeface="+mn-ea"/>
              </a:rPr>
              <a:t>①　</a:t>
            </a:r>
            <a:r>
              <a:rPr lang="en-US" altLang="ja-JP" sz="2400" b="1" dirty="0">
                <a:latin typeface="+mn-ea"/>
              </a:rPr>
              <a:t>Span</a:t>
            </a:r>
            <a:r>
              <a:rPr lang="ja-JP" altLang="en-US" sz="2400" b="1" dirty="0">
                <a:latin typeface="+mn-ea"/>
              </a:rPr>
              <a:t>　数唱</a:t>
            </a:r>
            <a:r>
              <a:rPr lang="en-US" altLang="ja-JP" sz="2400" b="1" dirty="0">
                <a:latin typeface="+mn-ea"/>
              </a:rPr>
              <a:t>,</a:t>
            </a:r>
            <a:r>
              <a:rPr lang="ja-JP" altLang="en-US" sz="2400" b="1" dirty="0">
                <a:latin typeface="+mn-ea"/>
              </a:rPr>
              <a:t>視覚性スパン　 　短期記憶</a:t>
            </a:r>
          </a:p>
          <a:p>
            <a:pPr>
              <a:lnSpc>
                <a:spcPct val="150000"/>
              </a:lnSpc>
            </a:pPr>
            <a:r>
              <a:rPr lang="ja-JP" altLang="en-US" sz="2400" b="1" dirty="0">
                <a:latin typeface="+mn-ea"/>
              </a:rPr>
              <a:t>②　抹消・検出課題　　  　　　　　　視覚・</a:t>
            </a:r>
            <a:r>
              <a:rPr lang="ja-JP" altLang="en-US" sz="2400" b="1" dirty="0" smtClean="0">
                <a:latin typeface="+mn-ea"/>
              </a:rPr>
              <a:t>聴覚性の選択性注意</a:t>
            </a:r>
            <a:endParaRPr lang="en-US" altLang="ja-JP" sz="2400" b="1" dirty="0" smtClean="0">
              <a:latin typeface="+mn-ea"/>
            </a:endParaRPr>
          </a:p>
          <a:p>
            <a:pPr>
              <a:lnSpc>
                <a:spcPct val="150000"/>
              </a:lnSpc>
            </a:pPr>
            <a:r>
              <a:rPr lang="ja-JP" altLang="en-US" sz="2400" b="1" dirty="0">
                <a:latin typeface="+mn-ea"/>
              </a:rPr>
              <a:t>③　</a:t>
            </a:r>
            <a:r>
              <a:rPr lang="en-US" altLang="ja-JP" sz="2400" b="1" dirty="0">
                <a:latin typeface="+mn-ea"/>
              </a:rPr>
              <a:t>Memory Updating Test</a:t>
            </a:r>
            <a:r>
              <a:rPr lang="ja-JP" altLang="en-US" sz="2400" b="1" dirty="0">
                <a:latin typeface="+mn-ea"/>
              </a:rPr>
              <a:t>（記憶更新検査</a:t>
            </a:r>
            <a:r>
              <a:rPr lang="ja-JP" altLang="en-US" sz="2400" b="1" dirty="0" smtClean="0">
                <a:latin typeface="+mn-ea"/>
              </a:rPr>
              <a:t>）　　  注意の分配や変換、</a:t>
            </a:r>
            <a:endParaRPr lang="en-US" altLang="ja-JP" sz="2400" b="1" dirty="0" smtClean="0">
              <a:latin typeface="+mn-ea"/>
            </a:endParaRPr>
          </a:p>
          <a:p>
            <a:pPr>
              <a:lnSpc>
                <a:spcPct val="150000"/>
              </a:lnSpc>
            </a:pPr>
            <a:r>
              <a:rPr lang="ja-JP" altLang="en-US" sz="2400" b="1" dirty="0" smtClean="0">
                <a:latin typeface="+mn-ea"/>
              </a:rPr>
              <a:t>④　</a:t>
            </a:r>
            <a:r>
              <a:rPr lang="en-US" altLang="ja-JP" sz="2400" b="1" dirty="0" smtClean="0">
                <a:latin typeface="+mn-ea"/>
              </a:rPr>
              <a:t>Paced Auditory Addition Test</a:t>
            </a:r>
            <a:r>
              <a:rPr lang="ja-JP" altLang="en-US" sz="2400" b="1" dirty="0" smtClean="0">
                <a:latin typeface="+mn-ea"/>
              </a:rPr>
              <a:t>（</a:t>
            </a:r>
            <a:r>
              <a:rPr lang="en-US" altLang="ja-JP" sz="2400" b="1" dirty="0" smtClean="0">
                <a:latin typeface="+mn-ea"/>
              </a:rPr>
              <a:t>PASAT</a:t>
            </a:r>
            <a:r>
              <a:rPr lang="ja-JP" altLang="en-US" sz="2400" b="1" dirty="0" smtClean="0">
                <a:latin typeface="+mn-ea"/>
              </a:rPr>
              <a:t>）　　　制御能力</a:t>
            </a:r>
            <a:endParaRPr lang="en-US" altLang="ja-JP" sz="2400" b="1" dirty="0" smtClean="0">
              <a:latin typeface="+mn-ea"/>
            </a:endParaRPr>
          </a:p>
          <a:p>
            <a:pPr>
              <a:lnSpc>
                <a:spcPct val="150000"/>
              </a:lnSpc>
            </a:pPr>
            <a:r>
              <a:rPr lang="ja-JP" altLang="en-US" sz="2400" b="1" dirty="0">
                <a:latin typeface="+mn-ea"/>
              </a:rPr>
              <a:t>⑤　</a:t>
            </a:r>
            <a:r>
              <a:rPr lang="en-US" altLang="ja-JP" sz="2400" b="1" dirty="0">
                <a:latin typeface="+mn-ea"/>
              </a:rPr>
              <a:t>Continuous Performance Test</a:t>
            </a:r>
            <a:r>
              <a:rPr lang="ja-JP" altLang="en-US" sz="2400" b="1" dirty="0">
                <a:latin typeface="+mn-ea"/>
              </a:rPr>
              <a:t>（</a:t>
            </a:r>
            <a:r>
              <a:rPr lang="en-US" altLang="ja-JP" sz="2400" b="1" dirty="0">
                <a:latin typeface="+mn-ea"/>
              </a:rPr>
              <a:t>CPT</a:t>
            </a:r>
            <a:r>
              <a:rPr lang="ja-JP" altLang="en-US" sz="2400" b="1" dirty="0">
                <a:latin typeface="+mn-ea"/>
              </a:rPr>
              <a:t>）</a:t>
            </a:r>
            <a:r>
              <a:rPr lang="en-US" altLang="ja-JP" sz="2400" b="1" dirty="0">
                <a:latin typeface="+mn-ea"/>
              </a:rPr>
              <a:t>   </a:t>
            </a:r>
            <a:r>
              <a:rPr lang="ja-JP" altLang="en-US" sz="2400" b="1" dirty="0">
                <a:latin typeface="+mn-ea"/>
              </a:rPr>
              <a:t>持続性注意</a:t>
            </a:r>
          </a:p>
        </p:txBody>
      </p:sp>
      <p:sp>
        <p:nvSpPr>
          <p:cNvPr id="4" name="テキスト ボックス 3"/>
          <p:cNvSpPr txBox="1"/>
          <p:nvPr/>
        </p:nvSpPr>
        <p:spPr>
          <a:xfrm>
            <a:off x="3199284" y="404664"/>
            <a:ext cx="3272050" cy="707886"/>
          </a:xfrm>
          <a:prstGeom prst="rect">
            <a:avLst/>
          </a:prstGeom>
          <a:noFill/>
        </p:spPr>
        <p:txBody>
          <a:bodyPr wrap="none" rtlCol="0">
            <a:spAutoFit/>
          </a:bodyPr>
          <a:lstStyle/>
          <a:p>
            <a:r>
              <a:rPr lang="ja-JP" altLang="en-US" sz="4000" b="1" dirty="0">
                <a:solidFill>
                  <a:srgbClr val="0000FF"/>
                </a:solidFill>
              </a:rPr>
              <a:t>注意機能検査</a:t>
            </a:r>
            <a:endParaRPr kumimoji="1" lang="ja-JP" altLang="en-US" sz="4000" b="1" dirty="0">
              <a:solidFill>
                <a:srgbClr val="0000FF"/>
              </a:solidFill>
            </a:endParaRPr>
          </a:p>
        </p:txBody>
      </p:sp>
      <p:sp>
        <p:nvSpPr>
          <p:cNvPr id="6" name="右大かっこ 5"/>
          <p:cNvSpPr/>
          <p:nvPr/>
        </p:nvSpPr>
        <p:spPr>
          <a:xfrm>
            <a:off x="6471334" y="4077072"/>
            <a:ext cx="256342" cy="936104"/>
          </a:xfrm>
          <a:prstGeom prst="rightBracke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0" name="オーディオ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61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0246"/>
    </mc:Choice>
    <mc:Fallback xmlns="">
      <p:transition spd="slow" advTm="402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316282" y="378157"/>
            <a:ext cx="7654436" cy="646331"/>
          </a:xfrm>
          <a:prstGeom prst="rect">
            <a:avLst/>
          </a:prstGeom>
          <a:noFill/>
          <a:ln w="9525">
            <a:noFill/>
            <a:miter lim="800000"/>
            <a:headEnd/>
            <a:tailEnd/>
          </a:ln>
          <a:effectLst/>
        </p:spPr>
        <p:txBody>
          <a:bodyPr wrap="square">
            <a:spAutoFit/>
          </a:bodyPr>
          <a:lstStyle/>
          <a:p>
            <a:pPr>
              <a:spcBef>
                <a:spcPct val="20000"/>
              </a:spcBef>
              <a:buClr>
                <a:schemeClr val="hlink"/>
              </a:buClr>
              <a:buSzPct val="70000"/>
              <a:buFont typeface="Wingdings" pitchFamily="2" charset="2"/>
              <a:buNone/>
            </a:pPr>
            <a:r>
              <a:rPr lang="en-US" altLang="ja-JP" sz="3600" b="1" dirty="0">
                <a:solidFill>
                  <a:srgbClr val="FF0000"/>
                </a:solidFill>
                <a:latin typeface="+mn-ea"/>
              </a:rPr>
              <a:t>Trail Making </a:t>
            </a:r>
            <a:r>
              <a:rPr lang="en-US" altLang="ja-JP" sz="3600" b="1" dirty="0" smtClean="0">
                <a:solidFill>
                  <a:srgbClr val="FF0000"/>
                </a:solidFill>
                <a:latin typeface="+mn-ea"/>
              </a:rPr>
              <a:t>Test</a:t>
            </a:r>
            <a:r>
              <a:rPr lang="ja-JP" altLang="en-US" sz="3600" b="1" dirty="0" smtClean="0">
                <a:solidFill>
                  <a:srgbClr val="FF0000"/>
                </a:solidFill>
                <a:latin typeface="+mn-ea"/>
              </a:rPr>
              <a:t> （</a:t>
            </a:r>
            <a:r>
              <a:rPr lang="en-US" altLang="ja-JP" sz="3600" b="1" dirty="0" smtClean="0">
                <a:solidFill>
                  <a:srgbClr val="FF0000"/>
                </a:solidFill>
                <a:latin typeface="+mn-ea"/>
              </a:rPr>
              <a:t>TMT</a:t>
            </a:r>
            <a:r>
              <a:rPr lang="ja-JP" altLang="en-US" sz="3600" b="1" dirty="0" smtClean="0">
                <a:solidFill>
                  <a:srgbClr val="FF0000"/>
                </a:solidFill>
                <a:latin typeface="+mn-ea"/>
              </a:rPr>
              <a:t>）</a:t>
            </a:r>
            <a:endParaRPr lang="ja-JP" altLang="en-US" sz="3600" b="1" dirty="0">
              <a:solidFill>
                <a:srgbClr val="FF0000"/>
              </a:solidFill>
              <a:latin typeface="+mn-ea"/>
            </a:endParaRPr>
          </a:p>
        </p:txBody>
      </p:sp>
      <p:pic>
        <p:nvPicPr>
          <p:cNvPr id="3" name="Picture 7" descr="写真 002"/>
          <p:cNvPicPr>
            <a:picLocks noChangeAspect="1" noChangeArrowheads="1"/>
          </p:cNvPicPr>
          <p:nvPr/>
        </p:nvPicPr>
        <p:blipFill>
          <a:blip r:embed="rId5" cstate="print"/>
          <a:srcRect/>
          <a:stretch>
            <a:fillRect/>
          </a:stretch>
        </p:blipFill>
        <p:spPr bwMode="auto">
          <a:xfrm>
            <a:off x="1543100" y="2370367"/>
            <a:ext cx="2859981" cy="3816424"/>
          </a:xfrm>
          <a:prstGeom prst="rect">
            <a:avLst/>
          </a:prstGeom>
          <a:noFill/>
        </p:spPr>
      </p:pic>
      <p:pic>
        <p:nvPicPr>
          <p:cNvPr id="4" name="Picture 8" descr="写真 004"/>
          <p:cNvPicPr>
            <a:picLocks noChangeAspect="1" noChangeArrowheads="1"/>
          </p:cNvPicPr>
          <p:nvPr/>
        </p:nvPicPr>
        <p:blipFill>
          <a:blip r:embed="rId6" cstate="print"/>
          <a:srcRect/>
          <a:stretch>
            <a:fillRect/>
          </a:stretch>
        </p:blipFill>
        <p:spPr bwMode="auto">
          <a:xfrm>
            <a:off x="6110043" y="2355495"/>
            <a:ext cx="2860675" cy="3816350"/>
          </a:xfrm>
          <a:prstGeom prst="rect">
            <a:avLst/>
          </a:prstGeom>
          <a:noFill/>
        </p:spPr>
      </p:pic>
      <p:sp>
        <p:nvSpPr>
          <p:cNvPr id="5" name="Text Box 9"/>
          <p:cNvSpPr txBox="1">
            <a:spLocks noChangeArrowheads="1"/>
          </p:cNvSpPr>
          <p:nvPr/>
        </p:nvSpPr>
        <p:spPr bwMode="auto">
          <a:xfrm>
            <a:off x="1784958" y="6239053"/>
            <a:ext cx="2376264" cy="646331"/>
          </a:xfrm>
          <a:prstGeom prst="rect">
            <a:avLst/>
          </a:prstGeom>
          <a:noFill/>
          <a:ln w="9525">
            <a:noFill/>
            <a:miter lim="800000"/>
            <a:headEnd/>
            <a:tailEnd/>
          </a:ln>
          <a:effectLst/>
        </p:spPr>
        <p:txBody>
          <a:bodyPr wrap="square">
            <a:spAutoFit/>
          </a:bodyPr>
          <a:lstStyle/>
          <a:p>
            <a:r>
              <a:rPr lang="ja-JP" altLang="en-US" b="1" dirty="0">
                <a:latin typeface="+mn-ea"/>
              </a:rPr>
              <a:t>数字のみ　</a:t>
            </a:r>
            <a:endParaRPr lang="en-US" altLang="ja-JP" b="1" dirty="0">
              <a:latin typeface="+mn-ea"/>
            </a:endParaRPr>
          </a:p>
          <a:p>
            <a:r>
              <a:rPr lang="ja-JP" altLang="en-US" b="1" dirty="0">
                <a:latin typeface="+mn-ea"/>
              </a:rPr>
              <a:t>３０～３９歳標準　３０秒</a:t>
            </a:r>
          </a:p>
        </p:txBody>
      </p:sp>
      <p:sp>
        <p:nvSpPr>
          <p:cNvPr id="6" name="Text Box 10"/>
          <p:cNvSpPr txBox="1">
            <a:spLocks noChangeArrowheads="1"/>
          </p:cNvSpPr>
          <p:nvPr/>
        </p:nvSpPr>
        <p:spPr bwMode="auto">
          <a:xfrm>
            <a:off x="5925765" y="6239053"/>
            <a:ext cx="2448272" cy="646331"/>
          </a:xfrm>
          <a:prstGeom prst="rect">
            <a:avLst/>
          </a:prstGeom>
          <a:noFill/>
          <a:ln w="9525">
            <a:noFill/>
            <a:miter lim="800000"/>
            <a:headEnd/>
            <a:tailEnd/>
          </a:ln>
          <a:effectLst/>
        </p:spPr>
        <p:txBody>
          <a:bodyPr wrap="square">
            <a:spAutoFit/>
          </a:bodyPr>
          <a:lstStyle/>
          <a:p>
            <a:r>
              <a:rPr lang="ja-JP" altLang="en-US" b="1" dirty="0">
                <a:latin typeface="+mn-ea"/>
              </a:rPr>
              <a:t>数字と仮名を交互に　</a:t>
            </a:r>
          </a:p>
          <a:p>
            <a:r>
              <a:rPr lang="ja-JP" altLang="en-US" b="1" dirty="0">
                <a:latin typeface="+mn-ea"/>
              </a:rPr>
              <a:t>３０～３９歳標準　６４秒</a:t>
            </a:r>
          </a:p>
        </p:txBody>
      </p:sp>
      <p:sp>
        <p:nvSpPr>
          <p:cNvPr id="7" name="Text Box 12"/>
          <p:cNvSpPr txBox="1">
            <a:spLocks noChangeArrowheads="1"/>
          </p:cNvSpPr>
          <p:nvPr/>
        </p:nvSpPr>
        <p:spPr bwMode="auto">
          <a:xfrm>
            <a:off x="558234" y="2356458"/>
            <a:ext cx="3240360" cy="461665"/>
          </a:xfrm>
          <a:prstGeom prst="rect">
            <a:avLst/>
          </a:prstGeom>
          <a:noFill/>
          <a:ln w="9525">
            <a:noFill/>
            <a:miter lim="800000"/>
            <a:headEnd/>
            <a:tailEnd/>
          </a:ln>
          <a:effectLst/>
        </p:spPr>
        <p:txBody>
          <a:bodyPr wrap="square">
            <a:spAutoFit/>
          </a:bodyPr>
          <a:lstStyle/>
          <a:p>
            <a:pPr>
              <a:spcBef>
                <a:spcPct val="50000"/>
              </a:spcBef>
            </a:pPr>
            <a:r>
              <a:rPr lang="en-US" altLang="ja-JP" sz="2400" b="1" dirty="0" smtClean="0">
                <a:latin typeface="+mn-ea"/>
              </a:rPr>
              <a:t>Part</a:t>
            </a:r>
            <a:r>
              <a:rPr lang="ja-JP" altLang="en-US" sz="2400" b="1" dirty="0" smtClean="0">
                <a:latin typeface="+mn-ea"/>
              </a:rPr>
              <a:t> </a:t>
            </a:r>
            <a:r>
              <a:rPr lang="en-US" altLang="ja-JP" sz="2400" b="1" dirty="0" smtClean="0">
                <a:latin typeface="+mn-ea"/>
              </a:rPr>
              <a:t>A</a:t>
            </a:r>
            <a:endParaRPr lang="ja-JP" altLang="en-US" sz="2400" b="1" dirty="0">
              <a:latin typeface="+mn-ea"/>
            </a:endParaRPr>
          </a:p>
        </p:txBody>
      </p:sp>
      <p:sp>
        <p:nvSpPr>
          <p:cNvPr id="8" name="Text Box 12">
            <a:extLst>
              <a:ext uri="{FF2B5EF4-FFF2-40B4-BE49-F238E27FC236}">
                <a16:creationId xmlns:a16="http://schemas.microsoft.com/office/drawing/2014/main" xmlns="" id="{500CB7C7-1250-47FA-8F9B-532459EDA8EE}"/>
              </a:ext>
            </a:extLst>
          </p:cNvPr>
          <p:cNvSpPr txBox="1">
            <a:spLocks noChangeArrowheads="1"/>
          </p:cNvSpPr>
          <p:nvPr/>
        </p:nvSpPr>
        <p:spPr bwMode="auto">
          <a:xfrm>
            <a:off x="5115077" y="2355495"/>
            <a:ext cx="2952328" cy="461665"/>
          </a:xfrm>
          <a:prstGeom prst="rect">
            <a:avLst/>
          </a:prstGeom>
          <a:noFill/>
          <a:ln w="9525">
            <a:noFill/>
            <a:miter lim="800000"/>
            <a:headEnd/>
            <a:tailEnd/>
          </a:ln>
          <a:effectLst/>
        </p:spPr>
        <p:txBody>
          <a:bodyPr wrap="square">
            <a:spAutoFit/>
          </a:bodyPr>
          <a:lstStyle/>
          <a:p>
            <a:pPr>
              <a:spcBef>
                <a:spcPct val="50000"/>
              </a:spcBef>
            </a:pPr>
            <a:r>
              <a:rPr lang="en-US" altLang="ja-JP" sz="2400" b="1" dirty="0" smtClean="0">
                <a:latin typeface="+mn-ea"/>
              </a:rPr>
              <a:t>Part</a:t>
            </a:r>
            <a:r>
              <a:rPr lang="ja-JP" altLang="en-US" sz="2400" b="1" dirty="0" smtClean="0">
                <a:latin typeface="+mn-ea"/>
              </a:rPr>
              <a:t> </a:t>
            </a:r>
            <a:r>
              <a:rPr lang="en-US" altLang="ja-JP" sz="2400" b="1" dirty="0" smtClean="0">
                <a:latin typeface="+mn-ea"/>
              </a:rPr>
              <a:t>B</a:t>
            </a:r>
            <a:endParaRPr lang="ja-JP" altLang="en-US" sz="2400" b="1" dirty="0">
              <a:latin typeface="+mn-ea"/>
            </a:endParaRPr>
          </a:p>
        </p:txBody>
      </p:sp>
      <p:pic>
        <p:nvPicPr>
          <p:cNvPr id="12" name="オーディオ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461500" y="6032500"/>
            <a:ext cx="609600" cy="609600"/>
          </a:xfrm>
          <a:prstGeom prst="rect">
            <a:avLst/>
          </a:prstGeom>
        </p:spPr>
      </p:pic>
      <p:sp>
        <p:nvSpPr>
          <p:cNvPr id="13" name="テキスト ボックス 12"/>
          <p:cNvSpPr txBox="1"/>
          <p:nvPr/>
        </p:nvSpPr>
        <p:spPr>
          <a:xfrm>
            <a:off x="731764" y="1220374"/>
            <a:ext cx="9034536" cy="954107"/>
          </a:xfrm>
          <a:prstGeom prst="rect">
            <a:avLst/>
          </a:prstGeom>
          <a:noFill/>
        </p:spPr>
        <p:txBody>
          <a:bodyPr wrap="square" rtlCol="0">
            <a:spAutoFit/>
          </a:bodyPr>
          <a:lstStyle/>
          <a:p>
            <a:r>
              <a:rPr kumimoji="1" lang="ja-JP" altLang="en-US" sz="2800" b="1" dirty="0" smtClean="0"/>
              <a:t>　幅広い注意、ワーキングメモリ、空間的探索、処理速度、保続、衝動性などを評価</a:t>
            </a:r>
            <a:endParaRPr kumimoji="1" lang="ja-JP" altLang="en-US" sz="2800" b="1" dirty="0"/>
          </a:p>
        </p:txBody>
      </p:sp>
    </p:spTree>
  </p:cSld>
  <p:clrMapOvr>
    <a:masterClrMapping/>
  </p:clrMapOvr>
  <mc:AlternateContent xmlns:mc="http://schemas.openxmlformats.org/markup-compatibility/2006" xmlns:p14="http://schemas.microsoft.com/office/powerpoint/2010/main">
    <mc:Choice Requires="p14">
      <p:transition spd="slow" p14:dur="2000" advTm="52560"/>
    </mc:Choice>
    <mc:Fallback xmlns="">
      <p:transition spd="slow" advTm="525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395253</TotalTime>
  <Words>922</Words>
  <Application>Microsoft Office PowerPoint</Application>
  <PresentationFormat>35mm スライド</PresentationFormat>
  <Paragraphs>131</Paragraphs>
  <Slides>11</Slides>
  <Notes>10</Notes>
  <HiddenSlides>0</HiddenSlides>
  <MMClips>11</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11</vt:i4>
      </vt:variant>
    </vt:vector>
  </HeadingPairs>
  <TitlesOfParts>
    <vt:vector size="19" baseType="lpstr">
      <vt:lpstr>Century Schoolbook</vt:lpstr>
      <vt:lpstr>ＭＳ Ｐゴシック</vt:lpstr>
      <vt:lpstr>ＭＳ Ｐ明朝</vt:lpstr>
      <vt:lpstr>Arial</vt:lpstr>
      <vt:lpstr>Calibri</vt:lpstr>
      <vt:lpstr>Wingdings</vt:lpstr>
      <vt:lpstr>Wingdings 2</vt:lpstr>
      <vt:lpstr>スパイス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Kawai</dc:creator>
  <cp:lastModifiedBy>yukari tsuruta</cp:lastModifiedBy>
  <cp:revision>125</cp:revision>
  <dcterms:created xsi:type="dcterms:W3CDTF">2010-02-01T22:55:54Z</dcterms:created>
  <dcterms:modified xsi:type="dcterms:W3CDTF">2023-01-29T08:47:18Z</dcterms:modified>
</cp:coreProperties>
</file>