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411" r:id="rId2"/>
    <p:sldId id="280" r:id="rId3"/>
    <p:sldId id="408" r:id="rId4"/>
    <p:sldId id="430" r:id="rId5"/>
    <p:sldId id="432" r:id="rId6"/>
    <p:sldId id="410" r:id="rId7"/>
    <p:sldId id="431" r:id="rId8"/>
    <p:sldId id="433" r:id="rId9"/>
    <p:sldId id="429" r:id="rId10"/>
    <p:sldId id="401" r:id="rId11"/>
  </p:sldIdLst>
  <p:sldSz cx="10287000" cy="6858000" type="35mm"/>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65FF07D-83A2-4C99-9D1B-F480196DE8D1}">
          <p14:sldIdLst>
            <p14:sldId id="411"/>
            <p14:sldId id="280"/>
            <p14:sldId id="408"/>
            <p14:sldId id="430"/>
            <p14:sldId id="432"/>
            <p14:sldId id="410"/>
            <p14:sldId id="431"/>
            <p14:sldId id="433"/>
            <p14:sldId id="429"/>
            <p14:sldId id="401"/>
          </p14:sldIdLst>
        </p14:section>
        <p14:section name="タイトルなしのセクション" id="{1F0267F8-FA38-4CEE-AA0E-1FC54F7B1FFF}">
          <p14:sldIdLst/>
        </p14:section>
      </p14:sectionLst>
    </p:ex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CC"/>
    <a:srgbClr val="00FFFF"/>
    <a:srgbClr val="00CC66"/>
    <a:srgbClr val="33CC33"/>
    <a:srgbClr val="0066CC"/>
    <a:srgbClr val="9900FF"/>
    <a:srgbClr val="FF3399"/>
    <a:srgbClr val="FE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C5BB6-2024-41EF-8D92-5524D54221CE}" v="87" dt="2021-11-30T10:59:58.85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24" autoAdjust="0"/>
  </p:normalViewPr>
  <p:slideViewPr>
    <p:cSldViewPr>
      <p:cViewPr varScale="1">
        <p:scale>
          <a:sx n="87" d="100"/>
          <a:sy n="87" d="100"/>
        </p:scale>
        <p:origin x="888" y="90"/>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59589-BC69-40D6-B06D-B96BE0BFCA11}" type="datetimeFigureOut">
              <a:rPr kumimoji="1" lang="ja-JP" altLang="en-US" smtClean="0"/>
              <a:t>2021/12/19</a:t>
            </a:fld>
            <a:endParaRPr kumimoji="1" lang="ja-JP" altLang="en-US"/>
          </a:p>
        </p:txBody>
      </p:sp>
      <p:sp>
        <p:nvSpPr>
          <p:cNvPr id="4" name="スライド イメージ プレースホルダー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0DEF-59D8-4098-A307-50C8EC6A8AF8}" type="slidenum">
              <a:rPr kumimoji="1" lang="ja-JP" altLang="en-US" smtClean="0"/>
              <a:t>‹#›</a:t>
            </a:fld>
            <a:endParaRPr kumimoji="1" lang="ja-JP" altLang="en-US"/>
          </a:p>
        </p:txBody>
      </p:sp>
    </p:spTree>
    <p:extLst>
      <p:ext uri="{BB962C8B-B14F-4D97-AF65-F5344CB8AC3E}">
        <p14:creationId xmlns:p14="http://schemas.microsoft.com/office/powerpoint/2010/main" val="5834345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4</a:t>
            </a:r>
            <a:r>
              <a:rPr kumimoji="1" lang="ja-JP" altLang="en-US" dirty="0"/>
              <a:t>　高次脳機能障害の診断についてお話します。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1</a:t>
            </a:fld>
            <a:endParaRPr kumimoji="1" lang="ja-JP" altLang="en-US"/>
          </a:p>
        </p:txBody>
      </p:sp>
    </p:spTree>
    <p:extLst>
      <p:ext uri="{BB962C8B-B14F-4D97-AF65-F5344CB8AC3E}">
        <p14:creationId xmlns:p14="http://schemas.microsoft.com/office/powerpoint/2010/main" val="1743334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高次脳機能障害の診断のまとめです。高次脳機能障害と診断するには、①</a:t>
            </a:r>
            <a:r>
              <a:rPr lang="ja-JP" altLang="en-US" sz="1200" b="0" dirty="0">
                <a:latin typeface="+mn-ea"/>
                <a:ea typeface="+mn-ea"/>
              </a:rPr>
              <a:t>記憶障害、注意障害、遂行機能障害、社会的行動障害などの認知機能障害のため、日常生活や社会生活に困難がある。</a:t>
            </a:r>
            <a:endParaRPr lang="en-US" altLang="ja-JP" sz="12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b="0" dirty="0">
                <a:latin typeface="+mn-ea"/>
                <a:ea typeface="+mn-ea"/>
              </a:rPr>
              <a:t>②</a:t>
            </a:r>
            <a:r>
              <a:rPr kumimoji="1" lang="ja-JP" altLang="en-US" sz="1200" b="0" dirty="0">
                <a:latin typeface="+mn-ea"/>
                <a:ea typeface="+mn-ea"/>
              </a:rPr>
              <a:t>事故や脳卒中などによる受傷や発症の事実が確認できる。</a:t>
            </a:r>
            <a:r>
              <a:rPr lang="ja-JP" altLang="en-US" sz="1200" b="0" dirty="0">
                <a:latin typeface="+mn-ea"/>
                <a:ea typeface="+mn-ea"/>
              </a:rPr>
              <a:t>（</a:t>
            </a:r>
            <a:r>
              <a:rPr lang="en-US" altLang="ja-JP" sz="1200" b="0" dirty="0">
                <a:latin typeface="+mn-ea"/>
                <a:ea typeface="+mn-ea"/>
              </a:rPr>
              <a:t>CT</a:t>
            </a:r>
            <a:r>
              <a:rPr lang="ja-JP" altLang="en-US" sz="1200" b="0" dirty="0">
                <a:latin typeface="+mn-ea"/>
                <a:ea typeface="+mn-ea"/>
              </a:rPr>
              <a:t>や</a:t>
            </a:r>
            <a:r>
              <a:rPr lang="en-US" altLang="ja-JP" sz="1200" b="0" dirty="0">
                <a:latin typeface="+mn-ea"/>
                <a:ea typeface="+mn-ea"/>
              </a:rPr>
              <a:t>MRI</a:t>
            </a:r>
            <a:r>
              <a:rPr lang="ja-JP" altLang="en-US" sz="1200" b="0" dirty="0">
                <a:latin typeface="+mn-ea"/>
                <a:ea typeface="+mn-ea"/>
              </a:rPr>
              <a:t>などで異常所見がある）。③除外項目（失語症、認知症、先天性の障害など）に該当しない。の</a:t>
            </a:r>
            <a:r>
              <a:rPr lang="en-US" altLang="ja-JP" sz="1200" b="0" dirty="0">
                <a:latin typeface="+mn-ea"/>
                <a:ea typeface="+mn-ea"/>
              </a:rPr>
              <a:t>3</a:t>
            </a:r>
            <a:r>
              <a:rPr lang="ja-JP" altLang="en-US" sz="1200" b="0" dirty="0">
                <a:latin typeface="+mn-ea"/>
                <a:ea typeface="+mn-ea"/>
              </a:rPr>
              <a:t>項目をすべて満たしている必要があります。</a:t>
            </a:r>
            <a:endParaRPr kumimoji="1" lang="ja-JP" altLang="en-US" sz="1200" b="0" dirty="0">
              <a:latin typeface="+mn-ea"/>
              <a:ea typeface="+mn-ea"/>
            </a:endParaRPr>
          </a:p>
          <a:p>
            <a:pPr marL="0" indent="0">
              <a:buFont typeface="Wingdings" panose="05000000000000000000" pitchFamily="2" charset="2"/>
              <a:buNone/>
            </a:pPr>
            <a:endParaRPr lang="en-US" altLang="ja-JP" sz="1200" b="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10</a:t>
            </a:fld>
            <a:endParaRPr kumimoji="1" lang="ja-JP" altLang="en-US"/>
          </a:p>
        </p:txBody>
      </p:sp>
    </p:spTree>
    <p:extLst>
      <p:ext uri="{BB962C8B-B14F-4D97-AF65-F5344CB8AC3E}">
        <p14:creationId xmlns:p14="http://schemas.microsoft.com/office/powerpoint/2010/main" val="321133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高次脳機能障害は、その診断基準が平成</a:t>
            </a:r>
            <a:r>
              <a:rPr kumimoji="1" lang="en-US" altLang="ja-JP" dirty="0"/>
              <a:t>18</a:t>
            </a:r>
            <a:r>
              <a:rPr kumimoji="1" lang="ja-JP" altLang="en-US" dirty="0"/>
              <a:t>年に厚生労働省障害保健福祉部、国立身体障害者リハビリテーションセンターより出され、基本的にこの診断基準に従って診断します。それぞれの項目について簡単に説明します。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2</a:t>
            </a:fld>
            <a:endParaRPr kumimoji="1" lang="ja-JP" altLang="en-US"/>
          </a:p>
        </p:txBody>
      </p:sp>
    </p:spTree>
    <p:extLst>
      <p:ext uri="{BB962C8B-B14F-4D97-AF65-F5344CB8AC3E}">
        <p14:creationId xmlns:p14="http://schemas.microsoft.com/office/powerpoint/2010/main" val="61293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まず、①の主要症状等についてです。</a:t>
            </a:r>
            <a:r>
              <a:rPr kumimoji="1" lang="en-US" altLang="ja-JP" dirty="0"/>
              <a:t>1</a:t>
            </a:r>
            <a:r>
              <a:rPr kumimoji="1" lang="ja-JP" altLang="en-US" dirty="0"/>
              <a:t>に脳の器質的病変の原因となる事故による受傷や疾病の発症の事実が確認されていることが必要です。つまり、発症の日時や場所がはっきりしているということです。一般的には診断書に「何月何日受傷あるいは発症」と記載できますが、ゆっくり発症する疾病の場合は「何年何月頃」と記載することもあり、また過去の事故や疾病の記録が残っていない時は「昭和何年頃あるいは何歳頃」とすることもあります。</a:t>
            </a:r>
            <a:r>
              <a:rPr kumimoji="1" lang="en-US" altLang="ja-JP" dirty="0"/>
              <a:t>2</a:t>
            </a:r>
            <a:r>
              <a:rPr kumimoji="1" lang="ja-JP" altLang="en-US" dirty="0"/>
              <a:t>に高次脳機能障害の症状のところで述べた記憶障害、注意障害、遂行機能障害、社会的行動障害により日常生活や社会生活に制約があることを具体的に診断書に記載する必要があり、家族や職場の同僚からの情報提供が必要になりま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3</a:t>
            </a:fld>
            <a:endParaRPr kumimoji="1" lang="ja-JP" altLang="en-US"/>
          </a:p>
        </p:txBody>
      </p:sp>
    </p:spTree>
    <p:extLst>
      <p:ext uri="{BB962C8B-B14F-4D97-AF65-F5344CB8AC3E}">
        <p14:creationId xmlns:p14="http://schemas.microsoft.com/office/powerpoint/2010/main" val="185122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次に、②の検査所見についてです。</a:t>
            </a:r>
            <a:r>
              <a:rPr kumimoji="1" lang="en-US" altLang="ja-JP" dirty="0"/>
              <a:t>MRI</a:t>
            </a:r>
            <a:r>
              <a:rPr kumimoji="1" lang="ja-JP" altLang="en-US" dirty="0"/>
              <a:t>、</a:t>
            </a:r>
            <a:r>
              <a:rPr kumimoji="1" lang="en-US" altLang="ja-JP" dirty="0"/>
              <a:t>CT</a:t>
            </a:r>
            <a:r>
              <a:rPr kumimoji="1" lang="ja-JP" altLang="en-US" dirty="0"/>
              <a:t>、脳波などにより認知障害の原因と考えられる脳の器質的病変の存在が確認されるか、あるいは診断書により器質的病変が存在したと確認できることが必要です。医学的には器質性病変とは、臓器や組織がもとに戻らないような変化が起こることとされており、例えば脳梗塞で脳が壊死する、脳外傷で脳が挫滅するなどです。対義語として「機能的病変が」がり、こちらは臓器や組織には異常が無く、働き（機能）だけが障害されているものをさします。一般的に、脳血管障害や脳外傷で脳に受けた損傷は永続するもので、何年経っても</a:t>
            </a:r>
            <a:r>
              <a:rPr kumimoji="1" lang="en-US" altLang="ja-JP" dirty="0"/>
              <a:t>MRI</a:t>
            </a:r>
            <a:r>
              <a:rPr kumimoji="1" lang="ja-JP" altLang="en-US" dirty="0"/>
              <a:t>や</a:t>
            </a:r>
            <a:r>
              <a:rPr kumimoji="1" lang="en-US" altLang="ja-JP" dirty="0"/>
              <a:t>CT</a:t>
            </a:r>
            <a:r>
              <a:rPr kumimoji="1" lang="ja-JP" altLang="en-US" dirty="0"/>
              <a:t>で損傷部位を確認できますが、くも膜下出血や小さな脳挫傷は長い経過で分かりにくくなることもあり、カルテや診断書による疾病や外傷の事実のみでも診断可能です。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4</a:t>
            </a:fld>
            <a:endParaRPr kumimoji="1" lang="ja-JP" altLang="en-US"/>
          </a:p>
        </p:txBody>
      </p:sp>
    </p:spTree>
    <p:extLst>
      <p:ext uri="{BB962C8B-B14F-4D97-AF65-F5344CB8AC3E}">
        <p14:creationId xmlns:p14="http://schemas.microsoft.com/office/powerpoint/2010/main" val="154852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さらに、カルテや診断書による疾病や外傷の事実が確認されない場合においても、診断基準の補足に「なお、診断基準の</a:t>
            </a:r>
            <a:r>
              <a:rPr kumimoji="1" lang="en-US" altLang="ja-JP" dirty="0"/>
              <a:t>Ⅰ</a:t>
            </a:r>
            <a:r>
              <a:rPr kumimoji="1" lang="ja-JP" altLang="en-US" dirty="0"/>
              <a:t>と</a:t>
            </a:r>
            <a:r>
              <a:rPr kumimoji="1" lang="en-US" altLang="ja-JP" dirty="0"/>
              <a:t>Ⅲ</a:t>
            </a:r>
            <a:r>
              <a:rPr kumimoji="1" lang="ja-JP" altLang="en-US" dirty="0"/>
              <a:t>を満たす一方で、</a:t>
            </a:r>
            <a:r>
              <a:rPr kumimoji="1" lang="en-US" altLang="ja-JP" dirty="0"/>
              <a:t>Ⅱ</a:t>
            </a:r>
            <a:r>
              <a:rPr kumimoji="1" lang="ja-JP" altLang="en-US" dirty="0"/>
              <a:t>の検査所見で脳の器質的病変が明らかにできない症例については、慎重な評価により高次脳機能障害として診断されることがありうる」とされています。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5</a:t>
            </a:fld>
            <a:endParaRPr kumimoji="1" lang="ja-JP" altLang="en-US"/>
          </a:p>
        </p:txBody>
      </p:sp>
    </p:spTree>
    <p:extLst>
      <p:ext uri="{BB962C8B-B14F-4D97-AF65-F5344CB8AC3E}">
        <p14:creationId xmlns:p14="http://schemas.microsoft.com/office/powerpoint/2010/main" val="75760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最後に、③除外項目についてです。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6</a:t>
            </a:fld>
            <a:endParaRPr kumimoji="1" lang="ja-JP" altLang="en-US"/>
          </a:p>
        </p:txBody>
      </p:sp>
    </p:spTree>
    <p:extLst>
      <p:ext uri="{BB962C8B-B14F-4D97-AF65-F5344CB8AC3E}">
        <p14:creationId xmlns:p14="http://schemas.microsoft.com/office/powerpoint/2010/main" val="263100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除外項目①の脳の器質的病変に基づく認知障害のうち、身体障害として認定可能である症状を有するが上記主要症状を欠くものは除外するは、主に失語症の患者が対象となります。つまり失語症は、古くから知られた高次脳機能障害の一つですが、失語症のみを呈し、高次脳機能障害に特有の症状がみられないものはこの診断基準から除外されます。失語症は、すでに身体障害者福祉法の対象として身体障害者手帳を取得できるためです。しかし、多くの失語症患者は何らかの高次脳機能障害に特有の症状を併せ持っており、失語症のみ単独で見られることは少ないで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7</a:t>
            </a:fld>
            <a:endParaRPr kumimoji="1" lang="ja-JP" altLang="en-US"/>
          </a:p>
        </p:txBody>
      </p:sp>
    </p:spTree>
    <p:extLst>
      <p:ext uri="{BB962C8B-B14F-4D97-AF65-F5344CB8AC3E}">
        <p14:creationId xmlns:p14="http://schemas.microsoft.com/office/powerpoint/2010/main" val="156005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また、高次脳機能障害の原因のところでも述べましたが、先天性疾患、周産期における脳損傷、発達障害、進行性疾患を原因とするものは除外するとされています。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8</a:t>
            </a:fld>
            <a:endParaRPr kumimoji="1" lang="ja-JP" altLang="en-US"/>
          </a:p>
        </p:txBody>
      </p:sp>
    </p:spTree>
    <p:extLst>
      <p:ext uri="{BB962C8B-B14F-4D97-AF65-F5344CB8AC3E}">
        <p14:creationId xmlns:p14="http://schemas.microsoft.com/office/powerpoint/2010/main" val="272035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そのため、脳性まひ、発達障害、うつ病、統合失調症、アルツハイマー病、パーキンソン病に伴う認知症など対象外疾患となります。</a:t>
            </a:r>
          </a:p>
        </p:txBody>
      </p:sp>
      <p:sp>
        <p:nvSpPr>
          <p:cNvPr id="4" name="スライド番号プレースホルダー 3"/>
          <p:cNvSpPr>
            <a:spLocks noGrp="1"/>
          </p:cNvSpPr>
          <p:nvPr>
            <p:ph type="sldNum" sz="quarter" idx="5"/>
          </p:nvPr>
        </p:nvSpPr>
        <p:spPr/>
        <p:txBody>
          <a:bodyPr/>
          <a:lstStyle/>
          <a:p>
            <a:fld id="{8B2B0DEF-59D8-4098-A307-50C8EC6A8AF8}" type="slidenum">
              <a:rPr kumimoji="1" lang="ja-JP" altLang="en-US" smtClean="0"/>
              <a:t>9</a:t>
            </a:fld>
            <a:endParaRPr kumimoji="1" lang="ja-JP" altLang="en-US"/>
          </a:p>
        </p:txBody>
      </p:sp>
    </p:spTree>
    <p:extLst>
      <p:ext uri="{BB962C8B-B14F-4D97-AF65-F5344CB8AC3E}">
        <p14:creationId xmlns:p14="http://schemas.microsoft.com/office/powerpoint/2010/main" val="168538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571750" y="3124200"/>
            <a:ext cx="6943725" cy="1894362"/>
          </a:xfrm>
        </p:spPr>
        <p:txBody>
          <a:bodyPr/>
          <a:lstStyle>
            <a:lvl1pPr>
              <a:defRPr b="1"/>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2571750" y="5003322"/>
            <a:ext cx="6943725"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bwMode="auto">
          <a:xfrm rot="5400000">
            <a:off x="8878074" y="1150285"/>
            <a:ext cx="2286000" cy="428625"/>
          </a:xfrm>
        </p:spPr>
        <p:txBody>
          <a:bodyPr/>
          <a:lstStyle/>
          <a:p>
            <a:fld id="{FA3EB9FF-595C-4FCD-961A-51DBC1EC254D}" type="datetimeFigureOut">
              <a:rPr kumimoji="1" lang="ja-JP" altLang="en-US" smtClean="0"/>
              <a:pPr/>
              <a:t>2021/12/19</a:t>
            </a:fld>
            <a:endParaRPr kumimoji="1" lang="ja-JP" altLang="en-US"/>
          </a:p>
        </p:txBody>
      </p:sp>
      <p:sp>
        <p:nvSpPr>
          <p:cNvPr id="17" name="フッター プレースホルダ 16"/>
          <p:cNvSpPr>
            <a:spLocks noGrp="1"/>
          </p:cNvSpPr>
          <p:nvPr>
            <p:ph type="ftr" sz="quarter" idx="11"/>
          </p:nvPr>
        </p:nvSpPr>
        <p:spPr bwMode="auto">
          <a:xfrm rot="5400000">
            <a:off x="8190528" y="4157666"/>
            <a:ext cx="3657600" cy="432054"/>
          </a:xfrm>
        </p:spPr>
        <p:txBody>
          <a:bodyPr/>
          <a:lstStyle/>
          <a:p>
            <a:endParaRPr kumimoji="1" lang="ja-JP" altLang="en-US"/>
          </a:p>
        </p:txBody>
      </p:sp>
      <p:sp>
        <p:nvSpPr>
          <p:cNvPr id="10" name="正方形/長方形 9"/>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10253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85800" y="3429000"/>
            <a:ext cx="1457325"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73336"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872234" y="5788152"/>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2143125" y="4495800"/>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491237"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40"/>
            <a:ext cx="1885950"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514350" y="274639"/>
            <a:ext cx="6772275"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8" name="コンテンツ プレースホルダ 7"/>
          <p:cNvSpPr>
            <a:spLocks noGrp="1"/>
          </p:cNvSpPr>
          <p:nvPr>
            <p:ph sz="quarter" idx="1"/>
          </p:nvPr>
        </p:nvSpPr>
        <p:spPr>
          <a:xfrm>
            <a:off x="514350" y="1600200"/>
            <a:ext cx="8401050" cy="4873752"/>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4"/>
          </p:nvPr>
        </p:nvSpPr>
        <p:spPr/>
        <p:txBody>
          <a:bodyPr rtlCol="0"/>
          <a:lstStyle/>
          <a:p>
            <a:fld id="{FA3EB9FF-595C-4FCD-961A-51DBC1EC254D}" type="datetimeFigureOut">
              <a:rPr kumimoji="1" lang="ja-JP" altLang="en-US" smtClean="0"/>
              <a:pPr/>
              <a:t>2021/12/19</a:t>
            </a:fld>
            <a:endParaRPr kumimoji="1" lang="ja-JP" altLang="en-US"/>
          </a:p>
        </p:txBody>
      </p:sp>
      <p:sp>
        <p:nvSpPr>
          <p:cNvPr id="9" name="スライド番号プレースホルダ 8"/>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71750" y="2895600"/>
            <a:ext cx="6943725" cy="2053590"/>
          </a:xfrm>
        </p:spPr>
        <p:txBody>
          <a:bodyPr/>
          <a:lstStyle>
            <a:lvl1pPr algn="l">
              <a:buNone/>
              <a:defRPr sz="3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2571750" y="5010150"/>
            <a:ext cx="6943725"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bwMode="auto">
          <a:xfrm rot="5400000">
            <a:off x="8876538" y="1146620"/>
            <a:ext cx="2286000" cy="428625"/>
          </a:xfrm>
        </p:spPr>
        <p:txBody>
          <a:bodyPr/>
          <a:lstStyle/>
          <a:p>
            <a:fld id="{FA3EB9FF-595C-4FCD-961A-51DBC1EC254D}" type="datetimeFigureOut">
              <a:rPr kumimoji="1" lang="ja-JP" altLang="en-US" smtClean="0"/>
              <a:pPr/>
              <a:t>2021/12/19</a:t>
            </a:fld>
            <a:endParaRPr kumimoji="1" lang="ja-JP" altLang="en-US"/>
          </a:p>
        </p:txBody>
      </p:sp>
      <p:sp>
        <p:nvSpPr>
          <p:cNvPr id="5" name="フッター プレースホルダ 4"/>
          <p:cNvSpPr>
            <a:spLocks noGrp="1"/>
          </p:cNvSpPr>
          <p:nvPr>
            <p:ph type="ftr" sz="quarter" idx="11"/>
          </p:nvPr>
        </p:nvSpPr>
        <p:spPr bwMode="auto">
          <a:xfrm rot="5400000">
            <a:off x="8190738" y="4154805"/>
            <a:ext cx="3657600" cy="432054"/>
          </a:xfrm>
        </p:spPr>
        <p:txBody>
          <a:bodyPr/>
          <a:lstStyle/>
          <a:p>
            <a:endParaRPr kumimoji="1" lang="ja-JP" altLang="en-US"/>
          </a:p>
        </p:txBody>
      </p:sp>
      <p:sp>
        <p:nvSpPr>
          <p:cNvPr id="9" name="正方形/長方形 8"/>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85800" y="3429000"/>
            <a:ext cx="1457325"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490292"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872234" y="5791200"/>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2113920" y="4479888"/>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1023518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508193"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p:txBody>
          <a:bodyPr/>
          <a:lstStyle/>
          <a:p>
            <a:fld id="{FA3EB9FF-595C-4FCD-961A-51DBC1EC254D}" type="datetimeFigureOut">
              <a:rPr kumimoji="1" lang="ja-JP" altLang="en-US" smtClean="0"/>
              <a:pPr/>
              <a:t>2021/12/19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514350"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4804029"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8486775" cy="1143000"/>
          </a:xfrm>
        </p:spPr>
        <p:txBody>
          <a:bodyPr anchor="b"/>
          <a:lstStyle>
            <a:lvl1pPr>
              <a:defRPr/>
            </a:lvl1pPr>
          </a:lstStyle>
          <a:p>
            <a:r>
              <a:rPr kumimoji="0" lang="ja-JP" altLang="en-US"/>
              <a:t>マスタ タイトルの書式設定</a:t>
            </a:r>
            <a:endParaRPr kumimoji="0" lang="en-US"/>
          </a:p>
        </p:txBody>
      </p:sp>
      <p:sp>
        <p:nvSpPr>
          <p:cNvPr id="7" name="日付プレースホルダ 6"/>
          <p:cNvSpPr>
            <a:spLocks noGrp="1"/>
          </p:cNvSpPr>
          <p:nvPr>
            <p:ph type="dt" sz="half" idx="10"/>
          </p:nvPr>
        </p:nvSpPr>
        <p:spPr/>
        <p:txBody>
          <a:bodyPr/>
          <a:lstStyle/>
          <a:p>
            <a:fld id="{FA3EB9FF-595C-4FCD-961A-51DBC1EC254D}" type="datetimeFigureOut">
              <a:rPr kumimoji="1" lang="ja-JP" altLang="en-US" smtClean="0"/>
              <a:pPr/>
              <a:t>2021/12/19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514350"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4918472"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 11"/>
          <p:cNvSpPr>
            <a:spLocks noGrp="1"/>
          </p:cNvSpPr>
          <p:nvPr>
            <p:ph type="body" sz="quarter" idx="1"/>
          </p:nvPr>
        </p:nvSpPr>
        <p:spPr>
          <a:xfrm>
            <a:off x="514350"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
        <p:nvSpPr>
          <p:cNvPr id="14" name="テキスト プレースホルダ 13"/>
          <p:cNvSpPr>
            <a:spLocks noGrp="1"/>
          </p:cNvSpPr>
          <p:nvPr>
            <p:ph type="body" sz="quarter" idx="3"/>
          </p:nvPr>
        </p:nvSpPr>
        <p:spPr>
          <a:xfrm>
            <a:off x="4886325"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6" name="日付プレースホルダ 5"/>
          <p:cNvSpPr>
            <a:spLocks noGrp="1"/>
          </p:cNvSpPr>
          <p:nvPr>
            <p:ph type="dt" sz="half" idx="10"/>
          </p:nvPr>
        </p:nvSpPr>
        <p:spPr/>
        <p:txBody>
          <a:bodyPr rtlCol="0"/>
          <a:lstStyle/>
          <a:p>
            <a:fld id="{FA3EB9FF-595C-4FCD-961A-51DBC1EC254D}" type="datetimeFigureOut">
              <a:rPr kumimoji="1" lang="ja-JP" altLang="en-US" smtClean="0"/>
              <a:pPr/>
              <a:t>2021/12/19</a:t>
            </a:fld>
            <a:endParaRPr kumimoji="1" lang="ja-JP" altLang="en-US"/>
          </a:p>
        </p:txBody>
      </p:sp>
      <p:sp>
        <p:nvSpPr>
          <p:cNvPr id="7" name="スライド番号プレースホルダ 6"/>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A3EB9FF-595C-4FCD-961A-51DBC1EC254D}" type="datetimeFigureOut">
              <a:rPr kumimoji="1" lang="ja-JP" altLang="en-US" smtClean="0"/>
              <a:pPr/>
              <a:t>2021/12/19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4187666" y="3171825"/>
            <a:ext cx="6309360" cy="514350"/>
          </a:xfrm>
        </p:spPr>
        <p:txBody>
          <a:bodyPr anchor="b"/>
          <a:lstStyle>
            <a:lvl1pPr algn="l">
              <a:buNone/>
              <a:defRPr sz="2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7663815" y="274320"/>
            <a:ext cx="1717929"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8" name="直線コネクタ 7"/>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42900" y="274320"/>
            <a:ext cx="6343650" cy="6327648"/>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 20"/>
          <p:cNvSpPr>
            <a:spLocks noGrp="1"/>
          </p:cNvSpPr>
          <p:nvPr>
            <p:ph type="dt" sz="half" idx="14"/>
          </p:nvPr>
        </p:nvSpPr>
        <p:spPr/>
        <p:txBody>
          <a:bodyPr rtlCol="0"/>
          <a:lstStyle/>
          <a:p>
            <a:fld id="{FA3EB9FF-595C-4FCD-961A-51DBC1EC254D}" type="datetimeFigureOut">
              <a:rPr kumimoji="1" lang="ja-JP" altLang="en-US" smtClean="0"/>
              <a:pPr/>
              <a:t>2021/12/19</a:t>
            </a:fld>
            <a:endParaRPr kumimoji="1" lang="ja-JP" altLang="en-US"/>
          </a:p>
        </p:txBody>
      </p:sp>
      <p:sp>
        <p:nvSpPr>
          <p:cNvPr id="22" name="スライド番号プレースホルダ 21"/>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9858375"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4163235" y="3171825"/>
            <a:ext cx="6309360" cy="514350"/>
          </a:xfrm>
        </p:spPr>
        <p:txBody>
          <a:bodyPr anchor="b"/>
          <a:lstStyle>
            <a:lvl1pPr algn="l">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0" y="0"/>
            <a:ext cx="6943725"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7611523" y="264795"/>
            <a:ext cx="17145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10" name="直線コネクタ 9"/>
          <p:cNvSpPr>
            <a:spLocks noChangeShapeType="1"/>
          </p:cNvSpPr>
          <p:nvPr/>
        </p:nvSpPr>
        <p:spPr bwMode="auto">
          <a:xfrm>
            <a:off x="1011555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9944100" y="0"/>
            <a:ext cx="3429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FA3EB9FF-595C-4FCD-961A-51DBC1EC254D}" type="datetimeFigureOut">
              <a:rPr kumimoji="1" lang="ja-JP" altLang="en-US" smtClean="0"/>
              <a:pPr/>
              <a:t>2021/12/19</a:t>
            </a:fld>
            <a:endParaRPr kumimoji="1" lang="ja-JP" altLang="en-US"/>
          </a:p>
        </p:txBody>
      </p:sp>
      <p:sp>
        <p:nvSpPr>
          <p:cNvPr id="18" name="スライド番号プレースホルダ 17"/>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514350" y="274638"/>
            <a:ext cx="8401050" cy="1143000"/>
          </a:xfrm>
          <a:prstGeom prst="rect">
            <a:avLst/>
          </a:prstGeom>
        </p:spPr>
        <p:txBody>
          <a:bodyPr vert="horz" anchor="b">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514350" y="1600200"/>
            <a:ext cx="8401050" cy="487375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rot="5400000">
            <a:off x="8663940" y="1057848"/>
            <a:ext cx="2011680" cy="432054"/>
          </a:xfrm>
          <a:prstGeom prst="rect">
            <a:avLst/>
          </a:prstGeom>
        </p:spPr>
        <p:txBody>
          <a:bodyPr vert="horz" anchor="ctr" anchorCtr="0"/>
          <a:lstStyle>
            <a:lvl1pPr algn="r" eaLnBrk="1" latinLnBrk="0" hangingPunct="1">
              <a:defRPr kumimoji="0" sz="1200">
                <a:solidFill>
                  <a:schemeClr val="tx2"/>
                </a:solidFill>
              </a:defRPr>
            </a:lvl1pPr>
          </a:lstStyle>
          <a:p>
            <a:fld id="{FA3EB9FF-595C-4FCD-961A-51DBC1EC254D}" type="datetimeFigureOut">
              <a:rPr kumimoji="1" lang="ja-JP" altLang="en-US" smtClean="0"/>
              <a:pPr/>
              <a:t>2021/12/19</a:t>
            </a:fld>
            <a:endParaRPr kumimoji="1" lang="ja-JP" altLang="en-US"/>
          </a:p>
        </p:txBody>
      </p:sp>
      <p:sp>
        <p:nvSpPr>
          <p:cNvPr id="3" name="フッター プレースホルダ 2"/>
          <p:cNvSpPr>
            <a:spLocks noGrp="1"/>
          </p:cNvSpPr>
          <p:nvPr>
            <p:ph type="ftr" sz="quarter" idx="3"/>
          </p:nvPr>
        </p:nvSpPr>
        <p:spPr>
          <a:xfrm rot="5400000">
            <a:off x="8063984" y="3714380"/>
            <a:ext cx="3200400" cy="41148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8572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9145143" y="5734050"/>
            <a:ext cx="685800" cy="521208"/>
          </a:xfrm>
          <a:prstGeom prst="rect">
            <a:avLst/>
          </a:prstGeom>
        </p:spPr>
        <p:txBody>
          <a:bodyPr vert="horz" anchor="ctr"/>
          <a:lstStyle>
            <a:lvl1pPr algn="ctr" eaLnBrk="1" latinLnBrk="0" hangingPunct="1">
              <a:defRPr kumimoji="0" sz="1400" b="1">
                <a:solidFill>
                  <a:srgbClr val="FFFFFF"/>
                </a:solidFill>
              </a:defRPr>
            </a:lvl1pPr>
          </a:lstStyle>
          <a:p>
            <a:fld id="{22D0147F-BC5E-46C7-9249-16859E4D44F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B94D2A-25F1-401C-ACE1-3C20A57157CC}"/>
              </a:ext>
            </a:extLst>
          </p:cNvPr>
          <p:cNvSpPr txBox="1">
            <a:spLocks noChangeArrowheads="1"/>
          </p:cNvSpPr>
          <p:nvPr/>
        </p:nvSpPr>
        <p:spPr>
          <a:xfrm>
            <a:off x="1507096" y="980728"/>
            <a:ext cx="7272808" cy="4896544"/>
          </a:xfrm>
          <a:prstGeom prst="rect">
            <a:avLst/>
          </a:prstGeom>
        </p:spPr>
        <p:txBody>
          <a:bodyPr/>
          <a:lstStyle/>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solidFill>
                  <a:schemeClr val="tx1"/>
                </a:solidFill>
                <a:effectLst/>
                <a:uLnTx/>
                <a:uFillTx/>
                <a:latin typeface="+mj-lt"/>
                <a:ea typeface="+mj-ea"/>
                <a:cs typeface="+mj-cs"/>
              </a:rPr>
              <a:t>高次脳機能障害とは</a:t>
            </a:r>
            <a:endParaRPr kumimoji="1" lang="en-US" altLang="ja-JP" sz="44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solidFill>
                  <a:schemeClr val="tx1"/>
                </a:solidFill>
                <a:effectLst/>
                <a:uLnTx/>
                <a:uFillTx/>
                <a:latin typeface="+mj-lt"/>
                <a:ea typeface="+mj-ea"/>
                <a:cs typeface="+mj-cs"/>
              </a:rPr>
              <a:t>高次脳機能障害の原因</a:t>
            </a:r>
            <a:endParaRPr kumimoji="1" lang="en-US" altLang="ja-JP" sz="44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高次脳機能障害の症状</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solidFill>
                  <a:srgbClr val="FF0000"/>
                </a:solidFill>
                <a:latin typeface="+mj-lt"/>
                <a:ea typeface="+mj-ea"/>
                <a:cs typeface="+mj-cs"/>
              </a:rPr>
              <a:t>高次脳機能障害の診断</a:t>
            </a:r>
            <a:endParaRPr lang="en-US" altLang="ja-JP" sz="4400" b="1" dirty="0">
              <a:solidFill>
                <a:srgbClr val="FF0000"/>
              </a:solidFill>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高次脳機能障害の検査</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高次脳機能障害の治療</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最後に</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オーディオ 2">
            <a:hlinkClick r:id="" action="ppaction://media"/>
            <a:extLst>
              <a:ext uri="{FF2B5EF4-FFF2-40B4-BE49-F238E27FC236}">
                <a16:creationId xmlns:a16="http://schemas.microsoft.com/office/drawing/2014/main" id="{E1DD7DB6-74B4-4D68-8593-B85F89460D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200045280"/>
      </p:ext>
    </p:extLst>
  </p:cSld>
  <p:clrMapOvr>
    <a:masterClrMapping/>
  </p:clrMapOvr>
  <mc:AlternateContent xmlns:mc="http://schemas.openxmlformats.org/markup-compatibility/2006">
    <mc:Choice xmlns:p14="http://schemas.microsoft.com/office/powerpoint/2010/main" Requires="p14">
      <p:transition spd="slow" p14:dur="2000" advTm="6586"/>
    </mc:Choice>
    <mc:Fallback>
      <p:transition spd="slow" advTm="6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50F5952-9560-4B53-9127-B1CD9E03D655}"/>
              </a:ext>
            </a:extLst>
          </p:cNvPr>
          <p:cNvSpPr txBox="1"/>
          <p:nvPr/>
        </p:nvSpPr>
        <p:spPr>
          <a:xfrm>
            <a:off x="895028" y="836712"/>
            <a:ext cx="8136904" cy="4739759"/>
          </a:xfrm>
          <a:prstGeom prst="rect">
            <a:avLst/>
          </a:prstGeom>
          <a:noFill/>
        </p:spPr>
        <p:txBody>
          <a:bodyPr wrap="square" rtlCol="0">
            <a:spAutoFit/>
          </a:bodyPr>
          <a:lstStyle/>
          <a:p>
            <a:r>
              <a:rPr kumimoji="1" lang="ja-JP" altLang="en-US" sz="4000" b="1" dirty="0"/>
              <a:t>高次脳機能障害</a:t>
            </a:r>
            <a:r>
              <a:rPr kumimoji="1" lang="ja-JP" altLang="en-US" sz="4000" b="1"/>
              <a:t>と診断するには</a:t>
            </a:r>
            <a:r>
              <a:rPr kumimoji="1" lang="ja-JP" altLang="en-US" sz="4000" b="1" dirty="0"/>
              <a:t>、</a:t>
            </a:r>
            <a:endParaRPr kumimoji="1" lang="en-US" altLang="ja-JP" sz="4000" b="1" dirty="0"/>
          </a:p>
          <a:p>
            <a:endParaRPr kumimoji="1" lang="en-US" altLang="ja-JP" sz="1000" b="1" dirty="0"/>
          </a:p>
          <a:p>
            <a:pPr marL="285750" indent="-285750">
              <a:buFont typeface="Wingdings" panose="05000000000000000000" pitchFamily="2" charset="2"/>
              <a:buChar char="u"/>
            </a:pPr>
            <a:r>
              <a:rPr lang="ja-JP" altLang="en-US" sz="2800" b="1" dirty="0"/>
              <a:t>記憶障害、注意障害、遂行機能障害、社会的行動障害などの認知機能障害のため、日常生活や社会生活に困難がある。</a:t>
            </a:r>
            <a:endParaRPr lang="en-US" altLang="ja-JP" sz="2800" b="1" dirty="0"/>
          </a:p>
          <a:p>
            <a:pPr marL="342900" indent="-342900">
              <a:buFont typeface="+mj-lt"/>
              <a:buAutoNum type="arabicPeriod"/>
            </a:pPr>
            <a:endParaRPr lang="en-US" altLang="ja-JP" sz="2800" b="1" dirty="0"/>
          </a:p>
          <a:p>
            <a:pPr marL="285750" indent="-285750">
              <a:buFont typeface="Wingdings" panose="05000000000000000000" pitchFamily="2" charset="2"/>
              <a:buChar char="u"/>
            </a:pPr>
            <a:r>
              <a:rPr kumimoji="1" lang="ja-JP" altLang="en-US" sz="2800" b="1" dirty="0"/>
              <a:t>事故や脳卒中などによる受傷や発症の事実が確認できる。</a:t>
            </a:r>
            <a:r>
              <a:rPr lang="ja-JP" altLang="en-US" sz="2800" b="1" dirty="0"/>
              <a:t>（</a:t>
            </a:r>
            <a:r>
              <a:rPr lang="en-US" altLang="ja-JP" sz="2800" b="1" dirty="0"/>
              <a:t>CT</a:t>
            </a:r>
            <a:r>
              <a:rPr lang="ja-JP" altLang="en-US" sz="2800" b="1" dirty="0"/>
              <a:t>や</a:t>
            </a:r>
            <a:r>
              <a:rPr lang="en-US" altLang="ja-JP" sz="2800" b="1" dirty="0"/>
              <a:t>MRI</a:t>
            </a:r>
            <a:r>
              <a:rPr lang="ja-JP" altLang="en-US" sz="2800" b="1" dirty="0"/>
              <a:t>などで異常所見がある）</a:t>
            </a:r>
            <a:endParaRPr lang="en-US" altLang="ja-JP" sz="2800" b="1" dirty="0"/>
          </a:p>
          <a:p>
            <a:endParaRPr lang="en-US" altLang="ja-JP" sz="2800" b="1" dirty="0"/>
          </a:p>
          <a:p>
            <a:pPr marL="285750" indent="-285750">
              <a:buFont typeface="Wingdings" panose="05000000000000000000" pitchFamily="2" charset="2"/>
              <a:buChar char="u"/>
            </a:pPr>
            <a:r>
              <a:rPr lang="ja-JP" altLang="en-US" sz="2800" b="1" dirty="0"/>
              <a:t>除外項目（失語症、認知症、先天性の障害など）に該当しない。</a:t>
            </a:r>
            <a:endParaRPr kumimoji="1" lang="ja-JP" altLang="en-US" sz="2800" b="1" dirty="0"/>
          </a:p>
        </p:txBody>
      </p:sp>
      <p:sp>
        <p:nvSpPr>
          <p:cNvPr id="3" name="テキスト ボックス 2">
            <a:extLst>
              <a:ext uri="{FF2B5EF4-FFF2-40B4-BE49-F238E27FC236}">
                <a16:creationId xmlns:a16="http://schemas.microsoft.com/office/drawing/2014/main" id="{036112E1-695F-405A-BB10-47D2D5F4EB2A}"/>
              </a:ext>
            </a:extLst>
          </p:cNvPr>
          <p:cNvSpPr txBox="1"/>
          <p:nvPr/>
        </p:nvSpPr>
        <p:spPr>
          <a:xfrm>
            <a:off x="3703340" y="5515274"/>
            <a:ext cx="5086649" cy="523220"/>
          </a:xfrm>
          <a:prstGeom prst="rect">
            <a:avLst/>
          </a:prstGeom>
          <a:noFill/>
        </p:spPr>
        <p:txBody>
          <a:bodyPr wrap="none" rtlCol="0">
            <a:spAutoFit/>
          </a:bodyPr>
          <a:lstStyle/>
          <a:p>
            <a:r>
              <a:rPr kumimoji="1" lang="ja-JP" altLang="en-US" sz="2800" b="1" dirty="0">
                <a:solidFill>
                  <a:srgbClr val="FF0000"/>
                </a:solidFill>
              </a:rPr>
              <a:t>上記</a:t>
            </a:r>
            <a:r>
              <a:rPr kumimoji="1" lang="en-US" altLang="ja-JP" sz="2800" b="1" dirty="0">
                <a:solidFill>
                  <a:srgbClr val="FF0000"/>
                </a:solidFill>
              </a:rPr>
              <a:t>3</a:t>
            </a:r>
            <a:r>
              <a:rPr kumimoji="1" lang="ja-JP" altLang="en-US" sz="2800" b="1" dirty="0">
                <a:solidFill>
                  <a:srgbClr val="FF0000"/>
                </a:solidFill>
              </a:rPr>
              <a:t>項目をすべて満たしている</a:t>
            </a:r>
          </a:p>
        </p:txBody>
      </p:sp>
      <p:pic>
        <p:nvPicPr>
          <p:cNvPr id="5" name="オーディオ 4">
            <a:hlinkClick r:id="" action="ppaction://media"/>
            <a:extLst>
              <a:ext uri="{FF2B5EF4-FFF2-40B4-BE49-F238E27FC236}">
                <a16:creationId xmlns:a16="http://schemas.microsoft.com/office/drawing/2014/main" id="{86ADEE64-CFC1-444F-BC83-908C4B1442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3076749574"/>
      </p:ext>
    </p:extLst>
  </p:cSld>
  <p:clrMapOvr>
    <a:masterClrMapping/>
  </p:clrMapOvr>
  <mc:AlternateContent xmlns:mc="http://schemas.openxmlformats.org/markup-compatibility/2006">
    <mc:Choice xmlns:p14="http://schemas.microsoft.com/office/powerpoint/2010/main" Requires="p14">
      <p:transition spd="slow" p14:dur="2000" advTm="38856"/>
    </mc:Choice>
    <mc:Fallback>
      <p:transition spd="slow" advTm="38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57220" y="500042"/>
            <a:ext cx="4381500" cy="915987"/>
          </a:xfrm>
          <a:prstGeom prst="rect">
            <a:avLst/>
          </a:prstGeom>
          <a:noFill/>
          <a:ln w="9525">
            <a:noFill/>
            <a:miter lim="800000"/>
            <a:headEnd/>
            <a:tailEnd/>
          </a:ln>
        </p:spPr>
        <p:txBody>
          <a:bodyPr wrap="none" anchor="ctr">
            <a:spAutoFit/>
          </a:bodyPr>
          <a:lstStyle/>
          <a:p>
            <a:r>
              <a:rPr lang="ja-JP" altLang="en-US" b="1" dirty="0">
                <a:solidFill>
                  <a:srgbClr val="FF0000"/>
                </a:solidFill>
                <a:latin typeface="Arial" pitchFamily="34" charset="0"/>
              </a:rPr>
              <a:t>高次脳機能障害診断基準</a:t>
            </a:r>
            <a:br>
              <a:rPr lang="ja-JP" altLang="en-US" b="1" dirty="0">
                <a:latin typeface="Arial" pitchFamily="34" charset="0"/>
              </a:rPr>
            </a:br>
            <a:r>
              <a:rPr lang="ja-JP" altLang="en-US" b="1" dirty="0">
                <a:latin typeface="Arial" pitchFamily="34" charset="0"/>
              </a:rPr>
              <a:t>厚生労働省　障害保健福祉部</a:t>
            </a:r>
            <a:br>
              <a:rPr lang="ja-JP" altLang="en-US" b="1" dirty="0">
                <a:latin typeface="Arial" pitchFamily="34" charset="0"/>
              </a:rPr>
            </a:br>
            <a:r>
              <a:rPr lang="ja-JP" altLang="en-US" b="1" dirty="0">
                <a:latin typeface="Arial" pitchFamily="34" charset="0"/>
              </a:rPr>
              <a:t>国立身体障害者リハビリテーションセンター </a:t>
            </a:r>
          </a:p>
        </p:txBody>
      </p:sp>
      <p:sp>
        <p:nvSpPr>
          <p:cNvPr id="3" name="Rectangle 5"/>
          <p:cNvSpPr>
            <a:spLocks noChangeArrowheads="1"/>
          </p:cNvSpPr>
          <p:nvPr/>
        </p:nvSpPr>
        <p:spPr bwMode="auto">
          <a:xfrm>
            <a:off x="1000096" y="1500174"/>
            <a:ext cx="8286807" cy="4585871"/>
          </a:xfrm>
          <a:prstGeom prst="rect">
            <a:avLst/>
          </a:prstGeom>
          <a:noFill/>
          <a:ln w="9525">
            <a:solidFill>
              <a:schemeClr val="tx1"/>
            </a:solidFill>
            <a:miter lim="800000"/>
            <a:headEnd/>
            <a:tailEnd/>
          </a:ln>
        </p:spPr>
        <p:txBody>
          <a:bodyPr wrap="square" anchor="ctr">
            <a:spAutoFit/>
          </a:bodyPr>
          <a:lstStyle/>
          <a:p>
            <a:r>
              <a:rPr lang="ja-JP" altLang="en-US" sz="2000" b="1" dirty="0">
                <a:latin typeface="Arial" pitchFamily="34" charset="0"/>
              </a:rPr>
              <a:t>診断基準</a:t>
            </a:r>
            <a:br>
              <a:rPr lang="ja-JP" altLang="en-US" sz="1600" b="1" dirty="0">
                <a:latin typeface="Arial" pitchFamily="34" charset="0"/>
              </a:rPr>
            </a:br>
            <a:r>
              <a:rPr lang="en-US" altLang="ja-JP" sz="1600" b="1" dirty="0">
                <a:latin typeface="+mn-ea"/>
              </a:rPr>
              <a:t>Ⅰ</a:t>
            </a:r>
            <a:r>
              <a:rPr lang="ja-JP" altLang="en-US" sz="1600" b="1" dirty="0" err="1">
                <a:latin typeface="+mn-ea"/>
              </a:rPr>
              <a:t>．</a:t>
            </a:r>
            <a:r>
              <a:rPr lang="ja-JP" altLang="en-US" sz="1600" b="1" dirty="0">
                <a:latin typeface="+mn-ea"/>
              </a:rPr>
              <a:t>主要症状等</a:t>
            </a:r>
            <a:br>
              <a:rPr lang="ja-JP" altLang="en-US" sz="1600" b="1" dirty="0">
                <a:latin typeface="+mn-ea"/>
              </a:rPr>
            </a:br>
            <a:r>
              <a:rPr lang="ja-JP" altLang="en-US" sz="1600" b="1" dirty="0">
                <a:latin typeface="+mn-ea"/>
              </a:rPr>
              <a:t>　１．脳の器質的病変の原因となる事故による受傷や疾病の発症の事実が確認されている。</a:t>
            </a:r>
            <a:br>
              <a:rPr lang="ja-JP" altLang="en-US" sz="1600" b="1" dirty="0">
                <a:latin typeface="+mn-ea"/>
              </a:rPr>
            </a:br>
            <a:r>
              <a:rPr lang="ja-JP" altLang="en-US" sz="1600" b="1" dirty="0">
                <a:latin typeface="+mn-ea"/>
              </a:rPr>
              <a:t>　２．現在、日常生活または社会生活に制約があり、その主たる原因が記憶障害、注意障害、</a:t>
            </a:r>
            <a:endParaRPr lang="en-US" altLang="ja-JP" sz="1600" b="1" dirty="0">
              <a:latin typeface="+mn-ea"/>
            </a:endParaRPr>
          </a:p>
          <a:p>
            <a:r>
              <a:rPr lang="ja-JP" altLang="en-US" sz="1600" b="1" dirty="0">
                <a:latin typeface="+mn-ea"/>
              </a:rPr>
              <a:t>　　　遂行機能障害、社会的行動障害などの認知障害である。 </a:t>
            </a:r>
          </a:p>
          <a:p>
            <a:r>
              <a:rPr lang="en-US" altLang="ja-JP" sz="1600" b="1" dirty="0">
                <a:latin typeface="+mn-ea"/>
              </a:rPr>
              <a:t>Ⅱ</a:t>
            </a:r>
            <a:r>
              <a:rPr lang="ja-JP" altLang="en-US" sz="1600" b="1" dirty="0" err="1">
                <a:latin typeface="+mn-ea"/>
              </a:rPr>
              <a:t>．</a:t>
            </a:r>
            <a:r>
              <a:rPr lang="ja-JP" altLang="en-US" sz="1600" b="1" dirty="0">
                <a:latin typeface="+mn-ea"/>
              </a:rPr>
              <a:t>検査所見</a:t>
            </a:r>
            <a:br>
              <a:rPr lang="ja-JP" altLang="en-US" sz="1600" b="1" dirty="0">
                <a:latin typeface="+mn-ea"/>
              </a:rPr>
            </a:br>
            <a:r>
              <a:rPr lang="ja-JP" altLang="en-US" sz="1600" b="1" dirty="0">
                <a:latin typeface="+mn-ea"/>
              </a:rPr>
              <a:t>　</a:t>
            </a:r>
            <a:r>
              <a:rPr lang="en-US" altLang="ja-JP" sz="1600" b="1" dirty="0">
                <a:latin typeface="+mn-ea"/>
              </a:rPr>
              <a:t>MRI</a:t>
            </a:r>
            <a:r>
              <a:rPr lang="ja-JP" altLang="en-US" sz="1600" b="1" dirty="0" err="1">
                <a:latin typeface="+mn-ea"/>
              </a:rPr>
              <a:t>、</a:t>
            </a:r>
            <a:r>
              <a:rPr lang="en-US" altLang="ja-JP" sz="1600" b="1" dirty="0">
                <a:latin typeface="+mn-ea"/>
              </a:rPr>
              <a:t>CT</a:t>
            </a:r>
            <a:r>
              <a:rPr lang="ja-JP" altLang="en-US" sz="1600" b="1" dirty="0" err="1">
                <a:latin typeface="+mn-ea"/>
              </a:rPr>
              <a:t>、</a:t>
            </a:r>
            <a:r>
              <a:rPr lang="ja-JP" altLang="en-US" sz="1600" b="1" dirty="0">
                <a:latin typeface="+mn-ea"/>
              </a:rPr>
              <a:t>脳波などにより認知障害の原因と考えられる脳の器質的病変の存在が確認されて</a:t>
            </a:r>
            <a:endParaRPr lang="en-US" altLang="ja-JP" sz="1600" b="1" dirty="0">
              <a:latin typeface="+mn-ea"/>
            </a:endParaRPr>
          </a:p>
          <a:p>
            <a:r>
              <a:rPr lang="ja-JP" altLang="en-US" sz="1600" b="1" dirty="0">
                <a:latin typeface="+mn-ea"/>
              </a:rPr>
              <a:t>　いるか、あるいは診断書により脳の器質的病変が存在したと確認できる。</a:t>
            </a:r>
          </a:p>
          <a:p>
            <a:r>
              <a:rPr lang="en-US" altLang="ja-JP" sz="1600" b="1" dirty="0">
                <a:latin typeface="+mn-ea"/>
              </a:rPr>
              <a:t>Ⅲ</a:t>
            </a:r>
            <a:r>
              <a:rPr lang="ja-JP" altLang="en-US" sz="1600" b="1" dirty="0" err="1">
                <a:latin typeface="+mn-ea"/>
              </a:rPr>
              <a:t>．</a:t>
            </a:r>
            <a:r>
              <a:rPr lang="ja-JP" altLang="en-US" sz="1600" b="1" dirty="0">
                <a:latin typeface="+mn-ea"/>
              </a:rPr>
              <a:t>除外項目</a:t>
            </a:r>
            <a:br>
              <a:rPr lang="ja-JP" altLang="en-US" sz="1600" b="1" dirty="0">
                <a:latin typeface="+mn-ea"/>
              </a:rPr>
            </a:br>
            <a:r>
              <a:rPr lang="ja-JP" altLang="en-US" sz="1600" b="1" dirty="0">
                <a:latin typeface="+mn-ea"/>
              </a:rPr>
              <a:t>　</a:t>
            </a:r>
            <a:r>
              <a:rPr lang="en-US" altLang="ja-JP" sz="1600" b="1" dirty="0">
                <a:latin typeface="+mn-ea"/>
              </a:rPr>
              <a:t>1</a:t>
            </a:r>
            <a:r>
              <a:rPr lang="ja-JP" altLang="en-US" sz="1600" b="1" dirty="0" err="1">
                <a:latin typeface="+mn-ea"/>
              </a:rPr>
              <a:t>．</a:t>
            </a:r>
            <a:r>
              <a:rPr lang="ja-JP" altLang="en-US" sz="1600" b="1" dirty="0">
                <a:latin typeface="+mn-ea"/>
              </a:rPr>
              <a:t> 脳の器質的病変に基づく認知障害のうち、身体障害として認定可能である症状を有する</a:t>
            </a:r>
            <a:endParaRPr lang="en-US" altLang="ja-JP" sz="1600" b="1" dirty="0">
              <a:latin typeface="+mn-ea"/>
            </a:endParaRPr>
          </a:p>
          <a:p>
            <a:r>
              <a:rPr lang="ja-JP" altLang="en-US" sz="1600" b="1" dirty="0">
                <a:latin typeface="+mn-ea"/>
              </a:rPr>
              <a:t>       が上記主要症状（</a:t>
            </a:r>
            <a:r>
              <a:rPr lang="en-US" altLang="ja-JP" sz="1600" b="1" dirty="0">
                <a:latin typeface="+mn-ea"/>
              </a:rPr>
              <a:t>I-2</a:t>
            </a:r>
            <a:r>
              <a:rPr lang="ja-JP" altLang="en-US" sz="1600" b="1" dirty="0">
                <a:latin typeface="+mn-ea"/>
              </a:rPr>
              <a:t>）を欠く者は除外する。</a:t>
            </a:r>
            <a:br>
              <a:rPr lang="ja-JP" altLang="en-US" sz="1600" b="1" dirty="0">
                <a:latin typeface="+mn-ea"/>
              </a:rPr>
            </a:br>
            <a:r>
              <a:rPr lang="ja-JP" altLang="en-US" sz="1600" b="1" dirty="0">
                <a:latin typeface="+mn-ea"/>
              </a:rPr>
              <a:t>　２．診断にあたり、受傷または発症以前から有する症状と検査所見は除外する。</a:t>
            </a:r>
            <a:br>
              <a:rPr lang="ja-JP" altLang="en-US" sz="1600" b="1" dirty="0">
                <a:latin typeface="+mn-ea"/>
              </a:rPr>
            </a:br>
            <a:r>
              <a:rPr lang="ja-JP" altLang="en-US" sz="1600" b="1" dirty="0">
                <a:latin typeface="+mn-ea"/>
              </a:rPr>
              <a:t>　３．先天性疾患、周産期における脳損傷、発達障害、進行性疾患を原因とする者は除外する。</a:t>
            </a:r>
          </a:p>
          <a:p>
            <a:r>
              <a:rPr lang="ja-JP" altLang="en-US" sz="1600" b="1" dirty="0">
                <a:latin typeface="+mn-ea"/>
              </a:rPr>
              <a:t> </a:t>
            </a:r>
            <a:r>
              <a:rPr lang="en-US" altLang="ja-JP" sz="1600" b="1" dirty="0">
                <a:latin typeface="+mn-ea"/>
              </a:rPr>
              <a:t>Ⅳ</a:t>
            </a:r>
            <a:r>
              <a:rPr lang="ja-JP" altLang="en-US" sz="1600" b="1" dirty="0" err="1">
                <a:latin typeface="+mn-ea"/>
              </a:rPr>
              <a:t>．</a:t>
            </a:r>
            <a:r>
              <a:rPr lang="ja-JP" altLang="en-US" sz="1600" b="1" dirty="0">
                <a:latin typeface="+mn-ea"/>
              </a:rPr>
              <a:t>診断</a:t>
            </a:r>
            <a:br>
              <a:rPr lang="ja-JP" altLang="en-US" sz="1600" b="1" dirty="0">
                <a:latin typeface="+mn-ea"/>
              </a:rPr>
            </a:br>
            <a:r>
              <a:rPr lang="ja-JP" altLang="en-US" sz="1600" b="1" dirty="0">
                <a:latin typeface="+mn-ea"/>
              </a:rPr>
              <a:t>　１．</a:t>
            </a:r>
            <a:r>
              <a:rPr lang="en-US" altLang="ja-JP" sz="1600" b="1" dirty="0" err="1">
                <a:latin typeface="+mn-ea"/>
              </a:rPr>
              <a:t>Ⅰ〜Ⅲ</a:t>
            </a:r>
            <a:r>
              <a:rPr lang="ja-JP" altLang="en-US" sz="1600" b="1" dirty="0">
                <a:latin typeface="+mn-ea"/>
              </a:rPr>
              <a:t>をすべて満たした場合に高次脳機能障害と診断する。</a:t>
            </a:r>
            <a:br>
              <a:rPr lang="ja-JP" altLang="en-US" sz="1600" b="1" dirty="0">
                <a:latin typeface="+mn-ea"/>
              </a:rPr>
            </a:br>
            <a:r>
              <a:rPr lang="ja-JP" altLang="en-US" sz="1600" b="1" dirty="0">
                <a:latin typeface="+mn-ea"/>
              </a:rPr>
              <a:t>　２．高次脳機能障害の診断は脳の器質的病変の原因となった外傷や疾病の急性期症状を脱</a:t>
            </a:r>
            <a:endParaRPr lang="en-US" altLang="ja-JP" sz="1600" b="1" dirty="0">
              <a:latin typeface="+mn-ea"/>
            </a:endParaRPr>
          </a:p>
          <a:p>
            <a:r>
              <a:rPr lang="ja-JP" altLang="en-US" sz="1600" b="1" dirty="0">
                <a:latin typeface="+mn-ea"/>
              </a:rPr>
              <a:t>       した後において行う。</a:t>
            </a:r>
            <a:br>
              <a:rPr lang="ja-JP" altLang="en-US" sz="1600" b="1" dirty="0">
                <a:latin typeface="+mn-ea"/>
              </a:rPr>
            </a:br>
            <a:r>
              <a:rPr lang="ja-JP" altLang="en-US" sz="1600" b="1" dirty="0">
                <a:latin typeface="+mn-ea"/>
              </a:rPr>
              <a:t>　３．神経心理学的検査の所見を参考にすることができる。</a:t>
            </a:r>
          </a:p>
        </p:txBody>
      </p:sp>
      <p:sp>
        <p:nvSpPr>
          <p:cNvPr id="5" name="テキスト ボックス 4">
            <a:extLst>
              <a:ext uri="{FF2B5EF4-FFF2-40B4-BE49-F238E27FC236}">
                <a16:creationId xmlns:a16="http://schemas.microsoft.com/office/drawing/2014/main" id="{EB5565E7-DE1B-4E86-B172-D8030202D2F5}"/>
              </a:ext>
            </a:extLst>
          </p:cNvPr>
          <p:cNvSpPr txBox="1"/>
          <p:nvPr/>
        </p:nvSpPr>
        <p:spPr>
          <a:xfrm>
            <a:off x="7807796" y="1130842"/>
            <a:ext cx="1393330" cy="369332"/>
          </a:xfrm>
          <a:prstGeom prst="rect">
            <a:avLst/>
          </a:prstGeom>
          <a:noFill/>
        </p:spPr>
        <p:txBody>
          <a:bodyPr wrap="none" rtlCol="0">
            <a:spAutoFit/>
          </a:bodyPr>
          <a:lstStyle/>
          <a:p>
            <a:r>
              <a:rPr kumimoji="1" lang="ja-JP" altLang="en-US" b="1" dirty="0"/>
              <a:t>（平成１８年）</a:t>
            </a:r>
          </a:p>
        </p:txBody>
      </p:sp>
      <p:pic>
        <p:nvPicPr>
          <p:cNvPr id="6" name="オーディオ 5">
            <a:hlinkClick r:id="" action="ppaction://media"/>
            <a:extLst>
              <a:ext uri="{FF2B5EF4-FFF2-40B4-BE49-F238E27FC236}">
                <a16:creationId xmlns:a16="http://schemas.microsoft.com/office/drawing/2014/main" id="{A4A8D6F1-8EE5-45D3-9033-F966687D7E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024"/>
    </mc:Choice>
    <mc:Fallback>
      <p:transition spd="slow" advTm="21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6435818-BC61-4BA9-90EE-08BCA5637634}"/>
              </a:ext>
            </a:extLst>
          </p:cNvPr>
          <p:cNvSpPr txBox="1"/>
          <p:nvPr/>
        </p:nvSpPr>
        <p:spPr>
          <a:xfrm>
            <a:off x="895028" y="836712"/>
            <a:ext cx="8136904" cy="3877985"/>
          </a:xfrm>
          <a:prstGeom prst="rect">
            <a:avLst/>
          </a:prstGeom>
          <a:noFill/>
        </p:spPr>
        <p:txBody>
          <a:bodyPr wrap="square" rtlCol="0">
            <a:spAutoFit/>
          </a:bodyPr>
          <a:lstStyle/>
          <a:p>
            <a:r>
              <a:rPr kumimoji="1" lang="ja-JP" altLang="en-US" sz="4000" b="1" dirty="0"/>
              <a:t>高次脳機能障害と診断されるには、</a:t>
            </a:r>
            <a:endParaRPr kumimoji="1" lang="en-US" altLang="ja-JP" sz="4000" b="1" dirty="0"/>
          </a:p>
          <a:p>
            <a:endParaRPr kumimoji="1" lang="en-US" altLang="ja-JP" sz="1000" b="1" dirty="0"/>
          </a:p>
          <a:p>
            <a:r>
              <a:rPr lang="en-US" altLang="ja-JP" sz="2800" b="1" dirty="0">
                <a:solidFill>
                  <a:srgbClr val="FF0000"/>
                </a:solidFill>
                <a:latin typeface="+mn-ea"/>
              </a:rPr>
              <a:t>Ⅰ</a:t>
            </a:r>
            <a:r>
              <a:rPr lang="ja-JP" altLang="en-US" sz="2800" b="1" dirty="0">
                <a:solidFill>
                  <a:srgbClr val="FF0000"/>
                </a:solidFill>
                <a:latin typeface="+mn-ea"/>
              </a:rPr>
              <a:t>．主要症状等</a:t>
            </a:r>
            <a:br>
              <a:rPr lang="ja-JP" altLang="en-US" sz="2800" b="1" dirty="0">
                <a:solidFill>
                  <a:srgbClr val="FF0000"/>
                </a:solidFill>
                <a:latin typeface="+mn-ea"/>
              </a:rPr>
            </a:br>
            <a:r>
              <a:rPr lang="ja-JP" altLang="en-US" sz="2800" b="1" dirty="0">
                <a:solidFill>
                  <a:srgbClr val="FF0000"/>
                </a:solidFill>
                <a:latin typeface="+mn-ea"/>
              </a:rPr>
              <a:t>　</a:t>
            </a:r>
            <a:r>
              <a:rPr lang="ja-JP" altLang="en-US" sz="2800" b="1" dirty="0">
                <a:latin typeface="+mn-ea"/>
              </a:rPr>
              <a:t>１．脳の器質的病変の原因となる事故による受傷</a:t>
            </a:r>
            <a:endParaRPr lang="en-US" altLang="ja-JP" sz="2800" b="1" dirty="0">
              <a:latin typeface="+mn-ea"/>
            </a:endParaRPr>
          </a:p>
          <a:p>
            <a:r>
              <a:rPr lang="en-US" altLang="ja-JP" sz="2800" b="1" dirty="0">
                <a:latin typeface="+mn-ea"/>
              </a:rPr>
              <a:t>      </a:t>
            </a:r>
            <a:r>
              <a:rPr lang="ja-JP" altLang="en-US" sz="2800" b="1" dirty="0">
                <a:latin typeface="+mn-ea"/>
              </a:rPr>
              <a:t>や疾病の発症の事実が確認されている。</a:t>
            </a:r>
            <a:br>
              <a:rPr lang="ja-JP" altLang="en-US" sz="2800" b="1" dirty="0">
                <a:latin typeface="+mn-ea"/>
              </a:rPr>
            </a:br>
            <a:r>
              <a:rPr lang="ja-JP" altLang="en-US" sz="2800" b="1" dirty="0">
                <a:latin typeface="+mn-ea"/>
              </a:rPr>
              <a:t>　２．現在、日常生活または社会生活に制約があり、</a:t>
            </a:r>
            <a:endParaRPr lang="en-US" altLang="ja-JP" sz="2800" b="1" dirty="0">
              <a:latin typeface="+mn-ea"/>
            </a:endParaRPr>
          </a:p>
          <a:p>
            <a:r>
              <a:rPr lang="en-US" altLang="ja-JP" sz="2800" b="1" dirty="0">
                <a:latin typeface="+mn-ea"/>
              </a:rPr>
              <a:t>     </a:t>
            </a:r>
            <a:r>
              <a:rPr lang="ja-JP" altLang="en-US" sz="2800" b="1" dirty="0">
                <a:latin typeface="+mn-ea"/>
              </a:rPr>
              <a:t> その主たる原因が記憶障害、注意障害、遂行</a:t>
            </a:r>
            <a:endParaRPr lang="en-US" altLang="ja-JP" sz="2800" b="1" dirty="0">
              <a:latin typeface="+mn-ea"/>
            </a:endParaRPr>
          </a:p>
          <a:p>
            <a:r>
              <a:rPr lang="en-US" altLang="ja-JP" sz="2800" b="1" dirty="0">
                <a:latin typeface="+mn-ea"/>
              </a:rPr>
              <a:t>      </a:t>
            </a:r>
            <a:r>
              <a:rPr lang="ja-JP" altLang="en-US" sz="2800" b="1" dirty="0">
                <a:latin typeface="+mn-ea"/>
              </a:rPr>
              <a:t>機能障害、社会的行動障害などの認知障害</a:t>
            </a:r>
            <a:endParaRPr lang="en-US" altLang="ja-JP" sz="2800" b="1" dirty="0">
              <a:latin typeface="+mn-ea"/>
            </a:endParaRPr>
          </a:p>
          <a:p>
            <a:r>
              <a:rPr lang="ja-JP" altLang="en-US" sz="2800" b="1" dirty="0">
                <a:latin typeface="+mn-ea"/>
              </a:rPr>
              <a:t>      である。 </a:t>
            </a:r>
          </a:p>
        </p:txBody>
      </p:sp>
      <p:pic>
        <p:nvPicPr>
          <p:cNvPr id="3" name="オーディオ 2">
            <a:hlinkClick r:id="" action="ppaction://media"/>
            <a:extLst>
              <a:ext uri="{FF2B5EF4-FFF2-40B4-BE49-F238E27FC236}">
                <a16:creationId xmlns:a16="http://schemas.microsoft.com/office/drawing/2014/main" id="{571FC356-F755-4BC8-91C5-0088C028A8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479403081"/>
      </p:ext>
    </p:extLst>
  </p:cSld>
  <p:clrMapOvr>
    <a:masterClrMapping/>
  </p:clrMapOvr>
  <mc:AlternateContent xmlns:mc="http://schemas.openxmlformats.org/markup-compatibility/2006">
    <mc:Choice xmlns:p14="http://schemas.microsoft.com/office/powerpoint/2010/main" Requires="p14">
      <p:transition spd="slow" p14:dur="2000" advTm="64352"/>
    </mc:Choice>
    <mc:Fallback>
      <p:transition spd="slow" advTm="64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AE15C7-BBA2-4857-90C1-60EFD27AAE51}"/>
              </a:ext>
            </a:extLst>
          </p:cNvPr>
          <p:cNvSpPr txBox="1"/>
          <p:nvPr/>
        </p:nvSpPr>
        <p:spPr>
          <a:xfrm>
            <a:off x="895028" y="836712"/>
            <a:ext cx="8136904" cy="5170646"/>
          </a:xfrm>
          <a:prstGeom prst="rect">
            <a:avLst/>
          </a:prstGeom>
          <a:noFill/>
        </p:spPr>
        <p:txBody>
          <a:bodyPr wrap="square" rtlCol="0">
            <a:spAutoFit/>
          </a:bodyPr>
          <a:lstStyle/>
          <a:p>
            <a:r>
              <a:rPr kumimoji="1" lang="ja-JP" altLang="en-US" sz="4000" b="1" dirty="0"/>
              <a:t>高次脳機能障害と診断されるには、</a:t>
            </a:r>
            <a:endParaRPr kumimoji="1" lang="en-US" altLang="ja-JP" sz="4000" b="1" dirty="0"/>
          </a:p>
          <a:p>
            <a:endParaRPr kumimoji="1" lang="en-US" altLang="ja-JP" sz="1000" b="1" dirty="0"/>
          </a:p>
          <a:p>
            <a:r>
              <a:rPr lang="en-US" altLang="ja-JP" sz="2800" b="1" dirty="0">
                <a:solidFill>
                  <a:srgbClr val="FF0000"/>
                </a:solidFill>
                <a:latin typeface="+mn-ea"/>
              </a:rPr>
              <a:t>Ⅱ</a:t>
            </a:r>
            <a:r>
              <a:rPr lang="ja-JP" altLang="en-US" sz="2800" b="1" dirty="0">
                <a:solidFill>
                  <a:srgbClr val="FF0000"/>
                </a:solidFill>
                <a:latin typeface="+mn-ea"/>
              </a:rPr>
              <a:t>．検査所見</a:t>
            </a:r>
            <a:br>
              <a:rPr lang="ja-JP" altLang="en-US" sz="2800" b="1" dirty="0">
                <a:latin typeface="+mn-ea"/>
              </a:rPr>
            </a:br>
            <a:r>
              <a:rPr lang="ja-JP" altLang="en-US" sz="2800" b="1" dirty="0">
                <a:latin typeface="+mn-ea"/>
              </a:rPr>
              <a:t>　</a:t>
            </a:r>
            <a:r>
              <a:rPr lang="en-US" altLang="ja-JP" sz="2800" b="1" dirty="0">
                <a:latin typeface="+mn-ea"/>
              </a:rPr>
              <a:t>MRI</a:t>
            </a:r>
            <a:r>
              <a:rPr lang="ja-JP" altLang="en-US" sz="2800" b="1" dirty="0">
                <a:latin typeface="+mn-ea"/>
              </a:rPr>
              <a:t>、</a:t>
            </a:r>
            <a:r>
              <a:rPr lang="en-US" altLang="ja-JP" sz="2800" b="1" dirty="0">
                <a:latin typeface="+mn-ea"/>
              </a:rPr>
              <a:t>CT</a:t>
            </a:r>
            <a:r>
              <a:rPr lang="ja-JP" altLang="en-US" sz="2800" b="1" dirty="0">
                <a:latin typeface="+mn-ea"/>
              </a:rPr>
              <a:t>、脳波などにより認知障害の原因と考え</a:t>
            </a:r>
            <a:endParaRPr lang="en-US" altLang="ja-JP" sz="2800" b="1" dirty="0">
              <a:latin typeface="+mn-ea"/>
            </a:endParaRPr>
          </a:p>
          <a:p>
            <a:r>
              <a:rPr lang="en-US" altLang="ja-JP" sz="2800" b="1" dirty="0">
                <a:latin typeface="+mn-ea"/>
              </a:rPr>
              <a:t>  </a:t>
            </a:r>
            <a:r>
              <a:rPr lang="ja-JP" altLang="en-US" sz="2800" b="1" dirty="0">
                <a:latin typeface="+mn-ea"/>
              </a:rPr>
              <a:t>られる脳の</a:t>
            </a:r>
            <a:r>
              <a:rPr lang="ja-JP" altLang="en-US" sz="2800" b="1" dirty="0">
                <a:solidFill>
                  <a:srgbClr val="0000FF"/>
                </a:solidFill>
                <a:latin typeface="+mn-ea"/>
              </a:rPr>
              <a:t>器質的病変</a:t>
            </a:r>
            <a:r>
              <a:rPr lang="ja-JP" altLang="en-US" sz="2800" b="1" dirty="0">
                <a:latin typeface="+mn-ea"/>
              </a:rPr>
              <a:t>の存在が確認されているか、</a:t>
            </a:r>
            <a:endParaRPr lang="en-US" altLang="ja-JP" sz="2800" b="1" dirty="0">
              <a:latin typeface="+mn-ea"/>
            </a:endParaRPr>
          </a:p>
          <a:p>
            <a:r>
              <a:rPr lang="en-US" altLang="ja-JP" sz="2800" b="1" dirty="0">
                <a:latin typeface="+mn-ea"/>
              </a:rPr>
              <a:t> </a:t>
            </a:r>
            <a:r>
              <a:rPr lang="ja-JP" altLang="en-US" sz="2800" b="1" dirty="0">
                <a:latin typeface="+mn-ea"/>
              </a:rPr>
              <a:t> あるいは診断書により脳の器質的病変が存在した</a:t>
            </a:r>
            <a:endParaRPr lang="en-US" altLang="ja-JP" sz="2800" b="1" dirty="0">
              <a:latin typeface="+mn-ea"/>
            </a:endParaRPr>
          </a:p>
          <a:p>
            <a:r>
              <a:rPr lang="en-US" altLang="ja-JP" sz="2800" b="1" dirty="0">
                <a:latin typeface="+mn-ea"/>
              </a:rPr>
              <a:t>  </a:t>
            </a:r>
            <a:r>
              <a:rPr lang="ja-JP" altLang="en-US" sz="2800" b="1" dirty="0">
                <a:latin typeface="+mn-ea"/>
              </a:rPr>
              <a:t>と確認できる。</a:t>
            </a:r>
            <a:endParaRPr lang="en-US" altLang="ja-JP" sz="2800" b="1" dirty="0">
              <a:latin typeface="+mn-ea"/>
            </a:endParaRPr>
          </a:p>
          <a:p>
            <a:endParaRPr lang="en-US" altLang="ja-JP" sz="2800" b="1" dirty="0">
              <a:latin typeface="+mn-ea"/>
            </a:endParaRPr>
          </a:p>
          <a:p>
            <a:r>
              <a:rPr lang="ja-JP" altLang="en-US" sz="2400" b="1" dirty="0">
                <a:latin typeface="+mn-ea"/>
              </a:rPr>
              <a:t>“器質的病変”とは</a:t>
            </a:r>
            <a:endParaRPr lang="en-US" altLang="ja-JP" sz="2400" b="1" dirty="0">
              <a:latin typeface="+mn-ea"/>
            </a:endParaRPr>
          </a:p>
          <a:p>
            <a:r>
              <a:rPr lang="ja-JP" altLang="en-US" sz="2000" b="1" dirty="0">
                <a:latin typeface="+mn-ea"/>
              </a:rPr>
              <a:t>　</a:t>
            </a:r>
            <a:r>
              <a:rPr lang="ja-JP" altLang="en-US" sz="2200" b="1" dirty="0">
                <a:latin typeface="+mn-ea"/>
              </a:rPr>
              <a:t>「臓器や組織がもとに戻らないような変化が起こること」</a:t>
            </a:r>
            <a:endParaRPr lang="en-US" altLang="ja-JP" sz="2200" b="1" dirty="0">
              <a:latin typeface="+mn-ea"/>
            </a:endParaRPr>
          </a:p>
          <a:p>
            <a:r>
              <a:rPr lang="ja-JP" altLang="en-US" sz="2200" b="1" dirty="0">
                <a:latin typeface="+mn-ea"/>
              </a:rPr>
              <a:t>　</a:t>
            </a:r>
            <a:r>
              <a:rPr lang="en-US" altLang="ja-JP" sz="2200" b="1" dirty="0">
                <a:latin typeface="+mn-ea"/>
              </a:rPr>
              <a:t>Ex</a:t>
            </a:r>
            <a:r>
              <a:rPr lang="ja-JP" altLang="en-US" sz="2200" b="1" dirty="0">
                <a:latin typeface="+mn-ea"/>
              </a:rPr>
              <a:t>）脳梗塞により脳が壊死する。脳外傷により脳が挫滅する。</a:t>
            </a:r>
            <a:endParaRPr lang="en-US" altLang="ja-JP" sz="2200" b="1" dirty="0">
              <a:latin typeface="+mn-ea"/>
            </a:endParaRPr>
          </a:p>
          <a:p>
            <a:r>
              <a:rPr lang="ja-JP" altLang="en-US" sz="2200" b="1" dirty="0">
                <a:latin typeface="+mn-ea"/>
              </a:rPr>
              <a:t>　対義語として“機能的病変”があり、臓器や組織には異常が無く、</a:t>
            </a:r>
            <a:endParaRPr lang="en-US" altLang="ja-JP" sz="2200" b="1" dirty="0">
              <a:latin typeface="+mn-ea"/>
            </a:endParaRPr>
          </a:p>
          <a:p>
            <a:r>
              <a:rPr lang="ja-JP" altLang="en-US" sz="2200" b="1" dirty="0">
                <a:latin typeface="+mn-ea"/>
              </a:rPr>
              <a:t>　働き（機能）だけが障害されているものをさす。</a:t>
            </a:r>
            <a:endParaRPr lang="en-US" altLang="ja-JP" sz="2200" b="1" dirty="0">
              <a:latin typeface="+mn-ea"/>
            </a:endParaRPr>
          </a:p>
        </p:txBody>
      </p:sp>
      <p:pic>
        <p:nvPicPr>
          <p:cNvPr id="4" name="オーディオ 3">
            <a:hlinkClick r:id="" action="ppaction://media"/>
            <a:extLst>
              <a:ext uri="{FF2B5EF4-FFF2-40B4-BE49-F238E27FC236}">
                <a16:creationId xmlns:a16="http://schemas.microsoft.com/office/drawing/2014/main" id="{86E5AD7C-D2F8-4122-BA3A-4BF50A707E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3977003312"/>
      </p:ext>
    </p:extLst>
  </p:cSld>
  <p:clrMapOvr>
    <a:masterClrMapping/>
  </p:clrMapOvr>
  <mc:AlternateContent xmlns:mc="http://schemas.openxmlformats.org/markup-compatibility/2006">
    <mc:Choice xmlns:p14="http://schemas.microsoft.com/office/powerpoint/2010/main" Requires="p14">
      <p:transition spd="slow" p14:dur="2000" advTm="64290"/>
    </mc:Choice>
    <mc:Fallback>
      <p:transition spd="slow" advTm="64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5FFB1BA-5626-4331-A85E-D9F3480E3212}"/>
              </a:ext>
            </a:extLst>
          </p:cNvPr>
          <p:cNvSpPr txBox="1"/>
          <p:nvPr/>
        </p:nvSpPr>
        <p:spPr>
          <a:xfrm>
            <a:off x="1039044" y="2060848"/>
            <a:ext cx="7992888" cy="1815882"/>
          </a:xfrm>
          <a:prstGeom prst="rect">
            <a:avLst/>
          </a:prstGeom>
          <a:noFill/>
          <a:ln w="28575">
            <a:solidFill>
              <a:schemeClr val="tx1"/>
            </a:solidFill>
          </a:ln>
        </p:spPr>
        <p:txBody>
          <a:bodyPr wrap="square" rtlCol="0">
            <a:spAutoFit/>
          </a:bodyPr>
          <a:lstStyle/>
          <a:p>
            <a:r>
              <a:rPr lang="ja-JP" altLang="en-US" sz="2800" b="1" dirty="0">
                <a:latin typeface="+mn-ea"/>
              </a:rPr>
              <a:t>なお、診断基準の</a:t>
            </a:r>
            <a:r>
              <a:rPr lang="en-US" altLang="ja-JP" sz="2800" b="1" dirty="0">
                <a:latin typeface="+mn-ea"/>
              </a:rPr>
              <a:t>Ⅰ</a:t>
            </a:r>
            <a:r>
              <a:rPr lang="ja-JP" altLang="en-US" sz="2800" b="1" dirty="0">
                <a:latin typeface="+mn-ea"/>
              </a:rPr>
              <a:t>と</a:t>
            </a:r>
            <a:r>
              <a:rPr lang="en-US" altLang="ja-JP" sz="2800" b="1" dirty="0">
                <a:latin typeface="+mn-ea"/>
              </a:rPr>
              <a:t>Ⅲ</a:t>
            </a:r>
            <a:r>
              <a:rPr lang="ja-JP" altLang="en-US" sz="2800" b="1" dirty="0">
                <a:latin typeface="+mn-ea"/>
              </a:rPr>
              <a:t>を満たす一方で、</a:t>
            </a:r>
            <a:r>
              <a:rPr lang="en-US" altLang="ja-JP" sz="2800" b="1" dirty="0">
                <a:latin typeface="+mn-ea"/>
              </a:rPr>
              <a:t>Ⅱ</a:t>
            </a:r>
            <a:r>
              <a:rPr lang="ja-JP" altLang="en-US" sz="2800" b="1" dirty="0">
                <a:latin typeface="+mn-ea"/>
              </a:rPr>
              <a:t>の検査所見で</a:t>
            </a:r>
            <a:r>
              <a:rPr kumimoji="1" lang="ja-JP" altLang="en-US" sz="2800" b="1" dirty="0">
                <a:latin typeface="+mn-ea"/>
              </a:rPr>
              <a:t>脳の器質的病変が明らかにできない症例については、慎重な評価により高次脳機能障害として診断されることがあり得る。</a:t>
            </a:r>
          </a:p>
        </p:txBody>
      </p:sp>
      <p:pic>
        <p:nvPicPr>
          <p:cNvPr id="3" name="オーディオ 2">
            <a:hlinkClick r:id="" action="ppaction://media"/>
            <a:extLst>
              <a:ext uri="{FF2B5EF4-FFF2-40B4-BE49-F238E27FC236}">
                <a16:creationId xmlns:a16="http://schemas.microsoft.com/office/drawing/2014/main" id="{7BE707D1-38D5-486A-9432-8D5E809AE7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4265961079"/>
      </p:ext>
    </p:extLst>
  </p:cSld>
  <p:clrMapOvr>
    <a:masterClrMapping/>
  </p:clrMapOvr>
  <mc:AlternateContent xmlns:mc="http://schemas.openxmlformats.org/markup-compatibility/2006">
    <mc:Choice xmlns:p14="http://schemas.microsoft.com/office/powerpoint/2010/main" Requires="p14">
      <p:transition spd="slow" p14:dur="2000" advTm="24901"/>
    </mc:Choice>
    <mc:Fallback>
      <p:transition spd="slow" advTm="24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52E75F-4043-4F83-ABE8-E0864EF57A7C}"/>
              </a:ext>
            </a:extLst>
          </p:cNvPr>
          <p:cNvSpPr txBox="1"/>
          <p:nvPr/>
        </p:nvSpPr>
        <p:spPr>
          <a:xfrm>
            <a:off x="895028" y="836712"/>
            <a:ext cx="8136904" cy="4308872"/>
          </a:xfrm>
          <a:prstGeom prst="rect">
            <a:avLst/>
          </a:prstGeom>
          <a:noFill/>
        </p:spPr>
        <p:txBody>
          <a:bodyPr wrap="square" rtlCol="0">
            <a:spAutoFit/>
          </a:bodyPr>
          <a:lstStyle/>
          <a:p>
            <a:r>
              <a:rPr kumimoji="1" lang="ja-JP" altLang="en-US" sz="4000" b="1" dirty="0"/>
              <a:t>高次脳機能障害と診断されるには、</a:t>
            </a:r>
            <a:endParaRPr kumimoji="1" lang="en-US" altLang="ja-JP" sz="4000" b="1" dirty="0"/>
          </a:p>
          <a:p>
            <a:endParaRPr kumimoji="1" lang="en-US" altLang="ja-JP" sz="1000" b="1" dirty="0"/>
          </a:p>
          <a:p>
            <a:r>
              <a:rPr lang="en-US" altLang="ja-JP" sz="2800" b="1" dirty="0">
                <a:solidFill>
                  <a:srgbClr val="FF0000"/>
                </a:solidFill>
                <a:latin typeface="+mn-ea"/>
              </a:rPr>
              <a:t>Ⅲ</a:t>
            </a:r>
            <a:r>
              <a:rPr lang="ja-JP" altLang="en-US" sz="2800" b="1" dirty="0">
                <a:solidFill>
                  <a:srgbClr val="FF0000"/>
                </a:solidFill>
                <a:latin typeface="+mn-ea"/>
              </a:rPr>
              <a:t>．除外項目</a:t>
            </a:r>
            <a:br>
              <a:rPr lang="ja-JP" altLang="en-US" sz="2800" b="1" dirty="0">
                <a:latin typeface="+mn-ea"/>
              </a:rPr>
            </a:br>
            <a:r>
              <a:rPr lang="ja-JP" altLang="en-US" sz="2800" b="1" dirty="0">
                <a:latin typeface="+mn-ea"/>
              </a:rPr>
              <a:t>　</a:t>
            </a:r>
            <a:r>
              <a:rPr lang="en-US" altLang="ja-JP" sz="2800" b="1" dirty="0">
                <a:latin typeface="+mn-ea"/>
              </a:rPr>
              <a:t>1</a:t>
            </a:r>
            <a:r>
              <a:rPr lang="ja-JP" altLang="en-US" sz="2800" b="1" dirty="0">
                <a:latin typeface="+mn-ea"/>
              </a:rPr>
              <a:t>．脳の器質的病変に基づく認知障害のうち、身体</a:t>
            </a:r>
            <a:endParaRPr lang="en-US" altLang="ja-JP" sz="2800" b="1" dirty="0">
              <a:latin typeface="+mn-ea"/>
            </a:endParaRPr>
          </a:p>
          <a:p>
            <a:r>
              <a:rPr lang="ja-JP" altLang="en-US" sz="2800" b="1" dirty="0">
                <a:latin typeface="+mn-ea"/>
              </a:rPr>
              <a:t>　　  障害として認定可能である症状を有するが上記</a:t>
            </a:r>
            <a:endParaRPr lang="en-US" altLang="ja-JP" sz="2800" b="1" dirty="0">
              <a:latin typeface="+mn-ea"/>
            </a:endParaRPr>
          </a:p>
          <a:p>
            <a:r>
              <a:rPr lang="ja-JP" altLang="en-US" sz="2800" b="1" dirty="0">
                <a:latin typeface="+mn-ea"/>
              </a:rPr>
              <a:t>　    主要症状（</a:t>
            </a:r>
            <a:r>
              <a:rPr lang="en-US" altLang="ja-JP" sz="2800" b="1" dirty="0">
                <a:latin typeface="+mn-ea"/>
              </a:rPr>
              <a:t>I-2</a:t>
            </a:r>
            <a:r>
              <a:rPr lang="ja-JP" altLang="en-US" sz="2800" b="1" dirty="0">
                <a:latin typeface="+mn-ea"/>
              </a:rPr>
              <a:t>）を欠く者は除外する。</a:t>
            </a:r>
            <a:br>
              <a:rPr lang="ja-JP" altLang="en-US" sz="2800" b="1" dirty="0">
                <a:latin typeface="+mn-ea"/>
              </a:rPr>
            </a:br>
            <a:r>
              <a:rPr lang="ja-JP" altLang="en-US" sz="2800" b="1" dirty="0">
                <a:latin typeface="+mn-ea"/>
              </a:rPr>
              <a:t>　２．診断にあたり、受傷または発症以前から有する</a:t>
            </a:r>
            <a:endParaRPr lang="en-US" altLang="ja-JP" sz="2800" b="1" dirty="0">
              <a:latin typeface="+mn-ea"/>
            </a:endParaRPr>
          </a:p>
          <a:p>
            <a:r>
              <a:rPr lang="en-US" altLang="ja-JP" sz="2800" b="1" dirty="0">
                <a:latin typeface="+mn-ea"/>
              </a:rPr>
              <a:t>      </a:t>
            </a:r>
            <a:r>
              <a:rPr lang="ja-JP" altLang="en-US" sz="2800" b="1" dirty="0">
                <a:latin typeface="+mn-ea"/>
              </a:rPr>
              <a:t>症状と検査所見は除外する。</a:t>
            </a:r>
            <a:br>
              <a:rPr lang="ja-JP" altLang="en-US" sz="2800" b="1" dirty="0">
                <a:latin typeface="+mn-ea"/>
              </a:rPr>
            </a:br>
            <a:r>
              <a:rPr lang="ja-JP" altLang="en-US" sz="2800" b="1" dirty="0">
                <a:latin typeface="+mn-ea"/>
              </a:rPr>
              <a:t>　３．先天性疾患、周産期における脳損傷、発達障害、</a:t>
            </a:r>
            <a:endParaRPr lang="en-US" altLang="ja-JP" sz="2800" b="1" dirty="0">
              <a:latin typeface="+mn-ea"/>
            </a:endParaRPr>
          </a:p>
          <a:p>
            <a:r>
              <a:rPr lang="ja-JP" altLang="en-US" sz="2800" b="1" dirty="0">
                <a:latin typeface="+mn-ea"/>
              </a:rPr>
              <a:t>　　  進行性疾患を原因とする者は除外する。</a:t>
            </a:r>
          </a:p>
        </p:txBody>
      </p:sp>
      <p:pic>
        <p:nvPicPr>
          <p:cNvPr id="4" name="オーディオ 3">
            <a:hlinkClick r:id="" action="ppaction://media"/>
            <a:extLst>
              <a:ext uri="{FF2B5EF4-FFF2-40B4-BE49-F238E27FC236}">
                <a16:creationId xmlns:a16="http://schemas.microsoft.com/office/drawing/2014/main" id="{53A730DF-C515-481A-B090-6F7BE2A536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911927707"/>
      </p:ext>
    </p:extLst>
  </p:cSld>
  <p:clrMapOvr>
    <a:masterClrMapping/>
  </p:clrMapOvr>
  <mc:AlternateContent xmlns:mc="http://schemas.openxmlformats.org/markup-compatibility/2006">
    <mc:Choice xmlns:p14="http://schemas.microsoft.com/office/powerpoint/2010/main" Requires="p14">
      <p:transition spd="slow" p14:dur="2000" advTm="4352"/>
    </mc:Choice>
    <mc:Fallback>
      <p:transition spd="slow" advTm="4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3C70E91-EEC6-4BB0-A237-BA4836E882DE}"/>
              </a:ext>
            </a:extLst>
          </p:cNvPr>
          <p:cNvSpPr txBox="1"/>
          <p:nvPr/>
        </p:nvSpPr>
        <p:spPr>
          <a:xfrm>
            <a:off x="895028" y="836712"/>
            <a:ext cx="8136904" cy="4308872"/>
          </a:xfrm>
          <a:prstGeom prst="rect">
            <a:avLst/>
          </a:prstGeom>
          <a:noFill/>
        </p:spPr>
        <p:txBody>
          <a:bodyPr wrap="square" rtlCol="0">
            <a:spAutoFit/>
          </a:bodyPr>
          <a:lstStyle/>
          <a:p>
            <a:r>
              <a:rPr kumimoji="1" lang="ja-JP" altLang="en-US" sz="4000" b="1" dirty="0"/>
              <a:t>高次脳機能障害と診断されるには、</a:t>
            </a:r>
            <a:endParaRPr kumimoji="1" lang="en-US" altLang="ja-JP" sz="4000" b="1" dirty="0"/>
          </a:p>
          <a:p>
            <a:endParaRPr kumimoji="1" lang="en-US" altLang="ja-JP" sz="1000" b="1" dirty="0"/>
          </a:p>
          <a:p>
            <a:r>
              <a:rPr lang="en-US" altLang="ja-JP" sz="2800" b="1" dirty="0">
                <a:solidFill>
                  <a:srgbClr val="FF0000"/>
                </a:solidFill>
                <a:latin typeface="+mn-ea"/>
              </a:rPr>
              <a:t>Ⅲ</a:t>
            </a:r>
            <a:r>
              <a:rPr lang="ja-JP" altLang="en-US" sz="2800" b="1" dirty="0">
                <a:solidFill>
                  <a:srgbClr val="FF0000"/>
                </a:solidFill>
                <a:latin typeface="+mn-ea"/>
              </a:rPr>
              <a:t>．除外項目</a:t>
            </a:r>
            <a:br>
              <a:rPr lang="ja-JP" altLang="en-US" sz="2800" b="1" dirty="0">
                <a:latin typeface="+mn-ea"/>
              </a:rPr>
            </a:br>
            <a:r>
              <a:rPr lang="ja-JP" altLang="en-US" sz="2800" b="1" dirty="0">
                <a:latin typeface="+mn-ea"/>
              </a:rPr>
              <a:t>　</a:t>
            </a:r>
            <a:r>
              <a:rPr lang="en-US" altLang="ja-JP" sz="2800" b="1" dirty="0">
                <a:latin typeface="+mn-ea"/>
              </a:rPr>
              <a:t>1</a:t>
            </a:r>
            <a:r>
              <a:rPr lang="ja-JP" altLang="en-US" sz="2800" b="1" dirty="0">
                <a:latin typeface="+mn-ea"/>
              </a:rPr>
              <a:t>．脳の器質的病変に基づく認知障害のうち、</a:t>
            </a:r>
            <a:r>
              <a:rPr lang="ja-JP" altLang="en-US" sz="2800" b="1" dirty="0">
                <a:solidFill>
                  <a:srgbClr val="0000FF"/>
                </a:solidFill>
                <a:latin typeface="+mn-ea"/>
              </a:rPr>
              <a:t>身体</a:t>
            </a:r>
            <a:endParaRPr lang="en-US" altLang="ja-JP" sz="2800" b="1" dirty="0">
              <a:solidFill>
                <a:srgbClr val="0000FF"/>
              </a:solidFill>
              <a:latin typeface="+mn-ea"/>
            </a:endParaRPr>
          </a:p>
          <a:p>
            <a:r>
              <a:rPr lang="ja-JP" altLang="en-US" sz="2800" b="1" dirty="0">
                <a:solidFill>
                  <a:srgbClr val="0000FF"/>
                </a:solidFill>
                <a:latin typeface="+mn-ea"/>
              </a:rPr>
              <a:t>　　  障害として認定可能である症状を有するが上記</a:t>
            </a:r>
            <a:endParaRPr lang="en-US" altLang="ja-JP" sz="2800" b="1" dirty="0">
              <a:solidFill>
                <a:srgbClr val="0000FF"/>
              </a:solidFill>
              <a:latin typeface="+mn-ea"/>
            </a:endParaRPr>
          </a:p>
          <a:p>
            <a:r>
              <a:rPr lang="ja-JP" altLang="en-US" sz="2800" b="1" dirty="0">
                <a:solidFill>
                  <a:srgbClr val="0000FF"/>
                </a:solidFill>
                <a:latin typeface="+mn-ea"/>
              </a:rPr>
              <a:t>　    主要症状（</a:t>
            </a:r>
            <a:r>
              <a:rPr lang="en-US" altLang="ja-JP" sz="2800" b="1" dirty="0">
                <a:solidFill>
                  <a:srgbClr val="0000FF"/>
                </a:solidFill>
                <a:latin typeface="+mn-ea"/>
              </a:rPr>
              <a:t>I-2</a:t>
            </a:r>
            <a:r>
              <a:rPr lang="ja-JP" altLang="en-US" sz="2800" b="1" dirty="0">
                <a:solidFill>
                  <a:srgbClr val="0000FF"/>
                </a:solidFill>
                <a:latin typeface="+mn-ea"/>
              </a:rPr>
              <a:t>）を欠く者</a:t>
            </a:r>
            <a:r>
              <a:rPr lang="ja-JP" altLang="en-US" sz="2800" b="1" dirty="0">
                <a:latin typeface="+mn-ea"/>
              </a:rPr>
              <a:t>は除外する。</a:t>
            </a:r>
            <a:br>
              <a:rPr lang="ja-JP" altLang="en-US" sz="2800" b="1" dirty="0">
                <a:latin typeface="+mn-ea"/>
              </a:rPr>
            </a:br>
            <a:r>
              <a:rPr lang="ja-JP" altLang="en-US" sz="2800" b="1" dirty="0">
                <a:latin typeface="+mn-ea"/>
              </a:rPr>
              <a:t>　２．診断にあたり、受傷または発症以前から有する</a:t>
            </a:r>
            <a:endParaRPr lang="en-US" altLang="ja-JP" sz="2800" b="1" dirty="0">
              <a:latin typeface="+mn-ea"/>
            </a:endParaRPr>
          </a:p>
          <a:p>
            <a:r>
              <a:rPr lang="en-US" altLang="ja-JP" sz="2800" b="1" dirty="0">
                <a:latin typeface="+mn-ea"/>
              </a:rPr>
              <a:t>      </a:t>
            </a:r>
            <a:r>
              <a:rPr lang="ja-JP" altLang="en-US" sz="2800" b="1" dirty="0">
                <a:latin typeface="+mn-ea"/>
              </a:rPr>
              <a:t>症状と検査所見は除外する。</a:t>
            </a:r>
            <a:br>
              <a:rPr lang="ja-JP" altLang="en-US" sz="2800" b="1" dirty="0">
                <a:latin typeface="+mn-ea"/>
              </a:rPr>
            </a:br>
            <a:r>
              <a:rPr lang="ja-JP" altLang="en-US" sz="2800" b="1" dirty="0">
                <a:latin typeface="+mn-ea"/>
              </a:rPr>
              <a:t>　３．先天性疾患、周産期における脳損傷、発達障害、</a:t>
            </a:r>
            <a:endParaRPr lang="en-US" altLang="ja-JP" sz="2800" b="1" dirty="0">
              <a:latin typeface="+mn-ea"/>
            </a:endParaRPr>
          </a:p>
          <a:p>
            <a:r>
              <a:rPr lang="ja-JP" altLang="en-US" sz="2800" b="1" dirty="0">
                <a:latin typeface="+mn-ea"/>
              </a:rPr>
              <a:t>　　  進行性疾患を原因とする者は除外する。</a:t>
            </a:r>
            <a:endParaRPr lang="en-US" altLang="ja-JP" sz="2800" b="1" dirty="0">
              <a:latin typeface="+mn-ea"/>
            </a:endParaRPr>
          </a:p>
        </p:txBody>
      </p:sp>
      <p:sp>
        <p:nvSpPr>
          <p:cNvPr id="3" name="テキスト ボックス 2">
            <a:extLst>
              <a:ext uri="{FF2B5EF4-FFF2-40B4-BE49-F238E27FC236}">
                <a16:creationId xmlns:a16="http://schemas.microsoft.com/office/drawing/2014/main" id="{492B2BB0-515E-4655-BA3F-D743AFEB46C6}"/>
              </a:ext>
            </a:extLst>
          </p:cNvPr>
          <p:cNvSpPr txBox="1"/>
          <p:nvPr/>
        </p:nvSpPr>
        <p:spPr>
          <a:xfrm>
            <a:off x="895028" y="5373216"/>
            <a:ext cx="7968848" cy="707886"/>
          </a:xfrm>
          <a:prstGeom prst="rect">
            <a:avLst/>
          </a:prstGeom>
          <a:noFill/>
        </p:spPr>
        <p:txBody>
          <a:bodyPr wrap="none" rtlCol="0">
            <a:spAutoFit/>
          </a:bodyPr>
          <a:lstStyle/>
          <a:p>
            <a:r>
              <a:rPr kumimoji="1" lang="ja-JP" altLang="en-US" sz="2000" b="1" dirty="0">
                <a:solidFill>
                  <a:srgbClr val="0000FF"/>
                </a:solidFill>
              </a:rPr>
              <a:t>失語症のみを呈し、高次脳機能障害に特有な症状がみられない者</a:t>
            </a:r>
            <a:endParaRPr kumimoji="1" lang="en-US" altLang="ja-JP" sz="2000" b="1" dirty="0">
              <a:solidFill>
                <a:srgbClr val="0000FF"/>
              </a:solidFill>
            </a:endParaRPr>
          </a:p>
          <a:p>
            <a:r>
              <a:rPr lang="ja-JP" altLang="en-US" sz="2000" b="1" dirty="0">
                <a:solidFill>
                  <a:srgbClr val="0000FF"/>
                </a:solidFill>
              </a:rPr>
              <a:t>失語症は、身体障害者福祉法の対象として身体障害者手帳を取得できる</a:t>
            </a:r>
            <a:endParaRPr kumimoji="1" lang="ja-JP" altLang="en-US" sz="2000" b="1" dirty="0">
              <a:solidFill>
                <a:srgbClr val="0000FF"/>
              </a:solidFill>
            </a:endParaRPr>
          </a:p>
        </p:txBody>
      </p:sp>
      <p:pic>
        <p:nvPicPr>
          <p:cNvPr id="5" name="オーディオ 4">
            <a:hlinkClick r:id="" action="ppaction://media"/>
            <a:extLst>
              <a:ext uri="{FF2B5EF4-FFF2-40B4-BE49-F238E27FC236}">
                <a16:creationId xmlns:a16="http://schemas.microsoft.com/office/drawing/2014/main" id="{CAAA60DF-EB33-44E1-A59F-8673CD603D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2562893479"/>
      </p:ext>
    </p:extLst>
  </p:cSld>
  <p:clrMapOvr>
    <a:masterClrMapping/>
  </p:clrMapOvr>
  <mc:AlternateContent xmlns:mc="http://schemas.openxmlformats.org/markup-compatibility/2006">
    <mc:Choice xmlns:p14="http://schemas.microsoft.com/office/powerpoint/2010/main" Requires="p14">
      <p:transition spd="slow" p14:dur="2000" advTm="49335"/>
    </mc:Choice>
    <mc:Fallback>
      <p:transition spd="slow" advTm="49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0E9814-52DA-4F5C-961B-A9A095C25C69}"/>
              </a:ext>
            </a:extLst>
          </p:cNvPr>
          <p:cNvSpPr txBox="1"/>
          <p:nvPr/>
        </p:nvSpPr>
        <p:spPr>
          <a:xfrm>
            <a:off x="895028" y="836712"/>
            <a:ext cx="8136904" cy="4308872"/>
          </a:xfrm>
          <a:prstGeom prst="rect">
            <a:avLst/>
          </a:prstGeom>
          <a:noFill/>
        </p:spPr>
        <p:txBody>
          <a:bodyPr wrap="square" rtlCol="0">
            <a:spAutoFit/>
          </a:bodyPr>
          <a:lstStyle/>
          <a:p>
            <a:r>
              <a:rPr kumimoji="1" lang="ja-JP" altLang="en-US" sz="4000" b="1" dirty="0"/>
              <a:t>高次脳機能障害と診断されるには、</a:t>
            </a:r>
            <a:endParaRPr kumimoji="1" lang="en-US" altLang="ja-JP" sz="4000" b="1" dirty="0"/>
          </a:p>
          <a:p>
            <a:endParaRPr kumimoji="1" lang="en-US" altLang="ja-JP" sz="1000" b="1" dirty="0"/>
          </a:p>
          <a:p>
            <a:r>
              <a:rPr lang="en-US" altLang="ja-JP" sz="2800" b="1" dirty="0">
                <a:solidFill>
                  <a:srgbClr val="FF0000"/>
                </a:solidFill>
                <a:latin typeface="+mn-ea"/>
              </a:rPr>
              <a:t>Ⅲ</a:t>
            </a:r>
            <a:r>
              <a:rPr lang="ja-JP" altLang="en-US" sz="2800" b="1" dirty="0">
                <a:solidFill>
                  <a:srgbClr val="FF0000"/>
                </a:solidFill>
                <a:latin typeface="+mn-ea"/>
              </a:rPr>
              <a:t>．除外項目</a:t>
            </a:r>
            <a:br>
              <a:rPr lang="ja-JP" altLang="en-US" sz="2800" b="1" dirty="0">
                <a:latin typeface="+mn-ea"/>
              </a:rPr>
            </a:br>
            <a:r>
              <a:rPr lang="ja-JP" altLang="en-US" sz="2800" b="1" dirty="0">
                <a:latin typeface="+mn-ea"/>
              </a:rPr>
              <a:t>　</a:t>
            </a:r>
            <a:r>
              <a:rPr lang="en-US" altLang="ja-JP" sz="2800" b="1" dirty="0">
                <a:latin typeface="+mn-ea"/>
              </a:rPr>
              <a:t>1</a:t>
            </a:r>
            <a:r>
              <a:rPr lang="ja-JP" altLang="en-US" sz="2800" b="1" dirty="0">
                <a:latin typeface="+mn-ea"/>
              </a:rPr>
              <a:t>．脳の器質的病変に基づく認知障害のうち、身体</a:t>
            </a:r>
            <a:endParaRPr lang="en-US" altLang="ja-JP" sz="2800" b="1" dirty="0">
              <a:latin typeface="+mn-ea"/>
            </a:endParaRPr>
          </a:p>
          <a:p>
            <a:r>
              <a:rPr lang="ja-JP" altLang="en-US" sz="2800" b="1" dirty="0">
                <a:latin typeface="+mn-ea"/>
              </a:rPr>
              <a:t>　　  障害として認定可能である症状を有するが上記</a:t>
            </a:r>
            <a:endParaRPr lang="en-US" altLang="ja-JP" sz="2800" b="1" dirty="0">
              <a:latin typeface="+mn-ea"/>
            </a:endParaRPr>
          </a:p>
          <a:p>
            <a:r>
              <a:rPr lang="ja-JP" altLang="en-US" sz="2800" b="1" dirty="0">
                <a:latin typeface="+mn-ea"/>
              </a:rPr>
              <a:t>　    主要症状（</a:t>
            </a:r>
            <a:r>
              <a:rPr lang="en-US" altLang="ja-JP" sz="2800" b="1" dirty="0">
                <a:latin typeface="+mn-ea"/>
              </a:rPr>
              <a:t>I-2</a:t>
            </a:r>
            <a:r>
              <a:rPr lang="ja-JP" altLang="en-US" sz="2800" b="1" dirty="0">
                <a:latin typeface="+mn-ea"/>
              </a:rPr>
              <a:t>）を欠く者は除外する。</a:t>
            </a:r>
            <a:br>
              <a:rPr lang="ja-JP" altLang="en-US" sz="2800" b="1" dirty="0">
                <a:latin typeface="+mn-ea"/>
              </a:rPr>
            </a:br>
            <a:r>
              <a:rPr lang="ja-JP" altLang="en-US" sz="2800" b="1" dirty="0">
                <a:latin typeface="+mn-ea"/>
              </a:rPr>
              <a:t>　２．診断にあたり、受傷または発症以前から有する</a:t>
            </a:r>
            <a:endParaRPr lang="en-US" altLang="ja-JP" sz="2800" b="1" dirty="0">
              <a:latin typeface="+mn-ea"/>
            </a:endParaRPr>
          </a:p>
          <a:p>
            <a:r>
              <a:rPr lang="en-US" altLang="ja-JP" sz="2800" b="1" dirty="0">
                <a:latin typeface="+mn-ea"/>
              </a:rPr>
              <a:t>      </a:t>
            </a:r>
            <a:r>
              <a:rPr lang="ja-JP" altLang="en-US" sz="2800" b="1" dirty="0">
                <a:latin typeface="+mn-ea"/>
              </a:rPr>
              <a:t>症状と検査所見は除外する。</a:t>
            </a:r>
            <a:br>
              <a:rPr lang="ja-JP" altLang="en-US" sz="2800" b="1" dirty="0">
                <a:latin typeface="+mn-ea"/>
              </a:rPr>
            </a:br>
            <a:r>
              <a:rPr lang="ja-JP" altLang="en-US" sz="2800" b="1" dirty="0">
                <a:latin typeface="+mn-ea"/>
              </a:rPr>
              <a:t>　３．</a:t>
            </a:r>
            <a:r>
              <a:rPr lang="ja-JP" altLang="en-US" sz="2800" b="1" dirty="0">
                <a:solidFill>
                  <a:srgbClr val="0000FF"/>
                </a:solidFill>
                <a:latin typeface="+mn-ea"/>
              </a:rPr>
              <a:t>先天性疾患、周産期における脳損傷、発達障害、</a:t>
            </a:r>
            <a:endParaRPr lang="en-US" altLang="ja-JP" sz="2800" b="1" dirty="0">
              <a:solidFill>
                <a:srgbClr val="0000FF"/>
              </a:solidFill>
              <a:latin typeface="+mn-ea"/>
            </a:endParaRPr>
          </a:p>
          <a:p>
            <a:r>
              <a:rPr lang="ja-JP" altLang="en-US" sz="2800" b="1" dirty="0">
                <a:solidFill>
                  <a:srgbClr val="0000FF"/>
                </a:solidFill>
                <a:latin typeface="+mn-ea"/>
              </a:rPr>
              <a:t>　　  進行性疾患を原因とする者は除外する。</a:t>
            </a:r>
          </a:p>
        </p:txBody>
      </p:sp>
      <p:pic>
        <p:nvPicPr>
          <p:cNvPr id="4" name="オーディオ 3">
            <a:hlinkClick r:id="" action="ppaction://media"/>
            <a:extLst>
              <a:ext uri="{FF2B5EF4-FFF2-40B4-BE49-F238E27FC236}">
                <a16:creationId xmlns:a16="http://schemas.microsoft.com/office/drawing/2014/main" id="{02ADC977-D5A4-4054-AD42-B7A4597996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4041017668"/>
      </p:ext>
    </p:extLst>
  </p:cSld>
  <p:clrMapOvr>
    <a:masterClrMapping/>
  </p:clrMapOvr>
  <mc:AlternateContent xmlns:mc="http://schemas.openxmlformats.org/markup-compatibility/2006">
    <mc:Choice xmlns:p14="http://schemas.microsoft.com/office/powerpoint/2010/main" Requires="p14">
      <p:transition spd="slow" p14:dur="2000" advTm="14313"/>
    </mc:Choice>
    <mc:Fallback>
      <p:transition spd="slow" advTm="1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8403F3-F3CC-40C5-91C5-B00A64011BD2}"/>
              </a:ext>
            </a:extLst>
          </p:cNvPr>
          <p:cNvSpPr txBox="1"/>
          <p:nvPr/>
        </p:nvSpPr>
        <p:spPr>
          <a:xfrm>
            <a:off x="1478873" y="1132115"/>
            <a:ext cx="7329251" cy="2677656"/>
          </a:xfrm>
          <a:prstGeom prst="rect">
            <a:avLst/>
          </a:prstGeom>
          <a:noFill/>
          <a:ln w="57150">
            <a:solidFill>
              <a:srgbClr val="FF0000"/>
            </a:solidFill>
          </a:ln>
        </p:spPr>
        <p:txBody>
          <a:bodyPr wrap="square" rtlCol="0">
            <a:spAutoFit/>
          </a:bodyPr>
          <a:lstStyle/>
          <a:p>
            <a:pPr algn="ctr"/>
            <a:r>
              <a:rPr kumimoji="1" lang="ja-JP" altLang="en-US" sz="4000" b="1" dirty="0">
                <a:highlight>
                  <a:srgbClr val="FFFF00"/>
                </a:highlight>
                <a:latin typeface="+mj-ea"/>
                <a:ea typeface="+mj-ea"/>
              </a:rPr>
              <a:t>脳卒中</a:t>
            </a:r>
            <a:r>
              <a:rPr kumimoji="1" lang="ja-JP" altLang="en-US" sz="3200" b="1" dirty="0">
                <a:highlight>
                  <a:srgbClr val="FFFF00"/>
                </a:highlight>
                <a:latin typeface="+mj-ea"/>
                <a:ea typeface="+mj-ea"/>
              </a:rPr>
              <a:t>（脳梗塞・脳出血・くも膜下出血）</a:t>
            </a:r>
            <a:endParaRPr kumimoji="1" lang="en-US" altLang="ja-JP" sz="3200" b="1" dirty="0">
              <a:highlight>
                <a:srgbClr val="FFFF00"/>
              </a:highlight>
              <a:latin typeface="+mj-ea"/>
              <a:ea typeface="+mj-ea"/>
            </a:endParaRPr>
          </a:p>
          <a:p>
            <a:pPr algn="ctr"/>
            <a:endParaRPr kumimoji="1" lang="en-US" altLang="ja-JP" sz="2400" b="1" dirty="0">
              <a:latin typeface="+mj-ea"/>
              <a:ea typeface="+mj-ea"/>
            </a:endParaRPr>
          </a:p>
          <a:p>
            <a:r>
              <a:rPr kumimoji="1" lang="ja-JP" altLang="en-US" sz="4000" b="1" dirty="0">
                <a:latin typeface="+mj-ea"/>
                <a:ea typeface="+mj-ea"/>
              </a:rPr>
              <a:t>　</a:t>
            </a:r>
            <a:r>
              <a:rPr kumimoji="1" lang="ja-JP" altLang="en-US" sz="4000" b="1" dirty="0">
                <a:highlight>
                  <a:srgbClr val="00FF00"/>
                </a:highlight>
                <a:latin typeface="+mj-ea"/>
                <a:ea typeface="+mj-ea"/>
              </a:rPr>
              <a:t>外傷性脳損傷</a:t>
            </a:r>
            <a:r>
              <a:rPr kumimoji="1" lang="ja-JP" altLang="en-US" sz="4000" b="1" dirty="0">
                <a:latin typeface="+mj-ea"/>
                <a:ea typeface="+mj-ea"/>
              </a:rPr>
              <a:t>　　</a:t>
            </a:r>
            <a:r>
              <a:rPr kumimoji="1" lang="ja-JP" altLang="en-US" sz="4000" b="1" dirty="0">
                <a:highlight>
                  <a:srgbClr val="00FFFF"/>
                </a:highlight>
                <a:latin typeface="+mj-ea"/>
                <a:ea typeface="+mj-ea"/>
              </a:rPr>
              <a:t>低酸素脳症</a:t>
            </a:r>
            <a:endParaRPr kumimoji="1" lang="en-US" altLang="ja-JP" sz="4000" b="1" dirty="0">
              <a:highlight>
                <a:srgbClr val="00FFFF"/>
              </a:highlight>
              <a:latin typeface="+mj-ea"/>
              <a:ea typeface="+mj-ea"/>
            </a:endParaRPr>
          </a:p>
          <a:p>
            <a:endParaRPr kumimoji="1" lang="en-US" altLang="ja-JP" sz="2400" b="1" dirty="0">
              <a:latin typeface="+mj-ea"/>
              <a:ea typeface="+mj-ea"/>
            </a:endParaRPr>
          </a:p>
          <a:p>
            <a:r>
              <a:rPr kumimoji="1" lang="ja-JP" altLang="en-US" sz="4000" b="1" dirty="0">
                <a:latin typeface="+mj-ea"/>
                <a:ea typeface="+mj-ea"/>
              </a:rPr>
              <a:t>　　</a:t>
            </a:r>
            <a:r>
              <a:rPr kumimoji="1" lang="ja-JP" altLang="en-US" sz="4000" b="1" dirty="0">
                <a:highlight>
                  <a:srgbClr val="FF3399"/>
                </a:highlight>
                <a:latin typeface="+mj-ea"/>
                <a:ea typeface="+mj-ea"/>
              </a:rPr>
              <a:t>脳腫瘍</a:t>
            </a:r>
            <a:r>
              <a:rPr kumimoji="1" lang="en-US" altLang="ja-JP" sz="4000" b="1" dirty="0">
                <a:latin typeface="+mj-ea"/>
                <a:ea typeface="+mj-ea"/>
              </a:rPr>
              <a:t>			</a:t>
            </a:r>
            <a:r>
              <a:rPr kumimoji="1" lang="ja-JP" altLang="en-US" sz="4000" b="1" dirty="0">
                <a:highlight>
                  <a:srgbClr val="C0C0C0"/>
                </a:highlight>
                <a:latin typeface="+mj-ea"/>
                <a:ea typeface="+mj-ea"/>
              </a:rPr>
              <a:t>脳炎</a:t>
            </a:r>
          </a:p>
        </p:txBody>
      </p:sp>
      <p:sp>
        <p:nvSpPr>
          <p:cNvPr id="3" name="テキスト ボックス 2">
            <a:extLst>
              <a:ext uri="{FF2B5EF4-FFF2-40B4-BE49-F238E27FC236}">
                <a16:creationId xmlns:a16="http://schemas.microsoft.com/office/drawing/2014/main" id="{3795F918-E374-46AE-A6EE-85BC3721ED00}"/>
              </a:ext>
            </a:extLst>
          </p:cNvPr>
          <p:cNvSpPr txBox="1"/>
          <p:nvPr/>
        </p:nvSpPr>
        <p:spPr>
          <a:xfrm>
            <a:off x="2341288" y="325081"/>
            <a:ext cx="5604419" cy="707886"/>
          </a:xfrm>
          <a:prstGeom prst="rect">
            <a:avLst/>
          </a:prstGeom>
          <a:noFill/>
        </p:spPr>
        <p:txBody>
          <a:bodyPr wrap="none" rtlCol="0">
            <a:spAutoFit/>
          </a:bodyPr>
          <a:lstStyle/>
          <a:p>
            <a:r>
              <a:rPr kumimoji="1" lang="ja-JP" altLang="en-US" sz="4000" b="1" dirty="0">
                <a:latin typeface="+mj-ea"/>
                <a:ea typeface="+mj-ea"/>
              </a:rPr>
              <a:t>診断基準による対象疾患</a:t>
            </a:r>
          </a:p>
        </p:txBody>
      </p:sp>
      <p:sp>
        <p:nvSpPr>
          <p:cNvPr id="4" name="テキスト ボックス 3">
            <a:extLst>
              <a:ext uri="{FF2B5EF4-FFF2-40B4-BE49-F238E27FC236}">
                <a16:creationId xmlns:a16="http://schemas.microsoft.com/office/drawing/2014/main" id="{640D087B-7CAE-4497-89FD-01EA2838C0B6}"/>
              </a:ext>
            </a:extLst>
          </p:cNvPr>
          <p:cNvSpPr txBox="1"/>
          <p:nvPr/>
        </p:nvSpPr>
        <p:spPr>
          <a:xfrm>
            <a:off x="1478874" y="4592843"/>
            <a:ext cx="7329251" cy="1446550"/>
          </a:xfrm>
          <a:prstGeom prst="rect">
            <a:avLst/>
          </a:prstGeom>
          <a:noFill/>
          <a:ln w="57150">
            <a:solidFill>
              <a:srgbClr val="0000FF"/>
            </a:solidFill>
          </a:ln>
        </p:spPr>
        <p:txBody>
          <a:bodyPr wrap="none" rtlCol="0">
            <a:spAutoFit/>
          </a:bodyPr>
          <a:lstStyle/>
          <a:p>
            <a:r>
              <a:rPr kumimoji="1" lang="ja-JP" altLang="en-US" sz="3200" u="sng" dirty="0">
                <a:latin typeface="+mj-ea"/>
                <a:ea typeface="+mj-ea"/>
              </a:rPr>
              <a:t>脳性まひ</a:t>
            </a:r>
            <a:r>
              <a:rPr kumimoji="1" lang="ja-JP" altLang="en-US" sz="3200" dirty="0">
                <a:latin typeface="+mj-ea"/>
                <a:ea typeface="+mj-ea"/>
              </a:rPr>
              <a:t>　</a:t>
            </a:r>
            <a:r>
              <a:rPr kumimoji="1" lang="ja-JP" altLang="en-US" sz="3200" u="sng" dirty="0">
                <a:latin typeface="+mj-ea"/>
                <a:ea typeface="+mj-ea"/>
              </a:rPr>
              <a:t>発達障害</a:t>
            </a:r>
            <a:r>
              <a:rPr kumimoji="1" lang="ja-JP" altLang="en-US" sz="3200" dirty="0">
                <a:latin typeface="+mj-ea"/>
                <a:ea typeface="+mj-ea"/>
              </a:rPr>
              <a:t>　</a:t>
            </a:r>
            <a:r>
              <a:rPr kumimoji="1" lang="ja-JP" altLang="en-US" sz="3200" u="sng" dirty="0">
                <a:latin typeface="+mj-ea"/>
                <a:ea typeface="+mj-ea"/>
              </a:rPr>
              <a:t>うつ病</a:t>
            </a:r>
            <a:r>
              <a:rPr kumimoji="1" lang="ja-JP" altLang="en-US" sz="3200" dirty="0">
                <a:latin typeface="+mj-ea"/>
                <a:ea typeface="+mj-ea"/>
              </a:rPr>
              <a:t>　</a:t>
            </a:r>
            <a:r>
              <a:rPr kumimoji="1" lang="ja-JP" altLang="en-US" sz="3200" u="sng" dirty="0">
                <a:latin typeface="+mj-ea"/>
                <a:ea typeface="+mj-ea"/>
              </a:rPr>
              <a:t>統合失調症</a:t>
            </a:r>
            <a:endParaRPr kumimoji="1" lang="en-US" altLang="ja-JP" sz="3200" u="sng" dirty="0">
              <a:latin typeface="+mj-ea"/>
              <a:ea typeface="+mj-ea"/>
            </a:endParaRPr>
          </a:p>
          <a:p>
            <a:endParaRPr kumimoji="1" lang="en-US" altLang="ja-JP" sz="2400" dirty="0">
              <a:latin typeface="+mj-ea"/>
              <a:ea typeface="+mj-ea"/>
            </a:endParaRPr>
          </a:p>
          <a:p>
            <a:r>
              <a:rPr kumimoji="1" lang="ja-JP" altLang="en-US" sz="3200" dirty="0">
                <a:latin typeface="+mj-ea"/>
                <a:ea typeface="+mj-ea"/>
              </a:rPr>
              <a:t>　　</a:t>
            </a:r>
            <a:r>
              <a:rPr kumimoji="1" lang="ja-JP" altLang="en-US" sz="3200" u="sng" dirty="0">
                <a:latin typeface="+mj-ea"/>
                <a:ea typeface="+mj-ea"/>
              </a:rPr>
              <a:t>アルツハイマー病</a:t>
            </a:r>
            <a:r>
              <a:rPr kumimoji="1" lang="ja-JP" altLang="en-US" sz="3200" dirty="0">
                <a:latin typeface="+mj-ea"/>
                <a:ea typeface="+mj-ea"/>
              </a:rPr>
              <a:t>　　</a:t>
            </a:r>
            <a:r>
              <a:rPr kumimoji="1" lang="ja-JP" altLang="en-US" sz="3200" u="sng" dirty="0">
                <a:latin typeface="+mj-ea"/>
                <a:ea typeface="+mj-ea"/>
              </a:rPr>
              <a:t>パーキンソン病</a:t>
            </a:r>
          </a:p>
        </p:txBody>
      </p:sp>
      <p:sp>
        <p:nvSpPr>
          <p:cNvPr id="5" name="テキスト ボックス 4">
            <a:extLst>
              <a:ext uri="{FF2B5EF4-FFF2-40B4-BE49-F238E27FC236}">
                <a16:creationId xmlns:a16="http://schemas.microsoft.com/office/drawing/2014/main" id="{76597C56-A4F2-49CA-BA9B-518D31991DFC}"/>
              </a:ext>
            </a:extLst>
          </p:cNvPr>
          <p:cNvSpPr txBox="1"/>
          <p:nvPr/>
        </p:nvSpPr>
        <p:spPr>
          <a:xfrm>
            <a:off x="3978417" y="4008068"/>
            <a:ext cx="2244366" cy="584775"/>
          </a:xfrm>
          <a:prstGeom prst="rect">
            <a:avLst/>
          </a:prstGeom>
          <a:noFill/>
        </p:spPr>
        <p:txBody>
          <a:bodyPr wrap="square" rtlCol="0">
            <a:spAutoFit/>
          </a:bodyPr>
          <a:lstStyle/>
          <a:p>
            <a:r>
              <a:rPr kumimoji="1" lang="ja-JP" altLang="en-US" sz="3200" dirty="0">
                <a:latin typeface="+mj-ea"/>
                <a:ea typeface="+mj-ea"/>
              </a:rPr>
              <a:t>対象外疾患</a:t>
            </a:r>
          </a:p>
        </p:txBody>
      </p:sp>
      <p:pic>
        <p:nvPicPr>
          <p:cNvPr id="6" name="オーディオ 5">
            <a:hlinkClick r:id="" action="ppaction://media"/>
            <a:extLst>
              <a:ext uri="{FF2B5EF4-FFF2-40B4-BE49-F238E27FC236}">
                <a16:creationId xmlns:a16="http://schemas.microsoft.com/office/drawing/2014/main" id="{FBC1374B-EF59-4D13-BD08-1CEADFD1CE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3895355094"/>
      </p:ext>
    </p:extLst>
  </p:cSld>
  <p:clrMapOvr>
    <a:masterClrMapping/>
  </p:clrMapOvr>
  <mc:AlternateContent xmlns:mc="http://schemas.openxmlformats.org/markup-compatibility/2006">
    <mc:Choice xmlns:p14="http://schemas.microsoft.com/office/powerpoint/2010/main" Requires="p14">
      <p:transition spd="slow" p14:dur="2000" advTm="12780"/>
    </mc:Choice>
    <mc:Fallback>
      <p:transition spd="slow" advTm="12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1537</TotalTime>
  <Words>1973</Words>
  <Application>Microsoft Office PowerPoint</Application>
  <PresentationFormat>35mm スライド</PresentationFormat>
  <Paragraphs>100</Paragraphs>
  <Slides>10</Slides>
  <Notes>10</Notes>
  <HiddenSlides>0</HiddenSlides>
  <MMClips>10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Ｐ明朝</vt:lpstr>
      <vt:lpstr>游ゴシック</vt:lpstr>
      <vt:lpstr>Arial</vt:lpstr>
      <vt:lpstr>Century Schoolbook</vt:lpstr>
      <vt:lpstr>Wingdings</vt:lpstr>
      <vt:lpstr>Wingdings 2</vt:lpstr>
      <vt:lpstr>スパイス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Kawai</dc:creator>
  <cp:lastModifiedBy>河井 信行</cp:lastModifiedBy>
  <cp:revision>88</cp:revision>
  <dcterms:created xsi:type="dcterms:W3CDTF">2010-02-01T22:55:54Z</dcterms:created>
  <dcterms:modified xsi:type="dcterms:W3CDTF">2021-12-18T22:49:49Z</dcterms:modified>
</cp:coreProperties>
</file>