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412" r:id="rId2"/>
    <p:sldId id="396" r:id="rId3"/>
    <p:sldId id="392" r:id="rId4"/>
    <p:sldId id="393" r:id="rId5"/>
    <p:sldId id="394" r:id="rId6"/>
    <p:sldId id="395" r:id="rId7"/>
    <p:sldId id="397" r:id="rId8"/>
    <p:sldId id="398" r:id="rId9"/>
    <p:sldId id="399" r:id="rId10"/>
  </p:sldIdLst>
  <p:sldSz cx="10287000" cy="6858000" type="35mm"/>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66CC"/>
    <a:srgbClr val="0000FF"/>
    <a:srgbClr val="33CC33"/>
    <a:srgbClr val="9900FF"/>
    <a:srgbClr val="FF3399"/>
    <a:srgbClr val="FE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450" y="102"/>
      </p:cViewPr>
      <p:guideLst>
        <p:guide orient="horz" pos="2160"/>
        <p:guide pos="32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AEDA2-2305-4E57-8639-BD4FC5C4F706}" type="datetimeFigureOut">
              <a:rPr kumimoji="1" lang="ja-JP" altLang="en-US" smtClean="0"/>
              <a:t>2021/12/18</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A76B8-96CE-42D0-9AB4-62EAB3B7836D}" type="slidenum">
              <a:rPr kumimoji="1" lang="ja-JP" altLang="en-US" smtClean="0"/>
              <a:t>‹#›</a:t>
            </a:fld>
            <a:endParaRPr kumimoji="1" lang="ja-JP" altLang="en-US"/>
          </a:p>
        </p:txBody>
      </p:sp>
    </p:spTree>
    <p:extLst>
      <p:ext uri="{BB962C8B-B14F-4D97-AF65-F5344CB8AC3E}">
        <p14:creationId xmlns:p14="http://schemas.microsoft.com/office/powerpoint/2010/main" val="10927747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3</a:t>
            </a:r>
            <a:r>
              <a:rPr kumimoji="1" lang="ja-JP" altLang="en-US" dirty="0"/>
              <a:t>　高次脳機能障害の症状についてお話をします。</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1</a:t>
            </a:fld>
            <a:endParaRPr kumimoji="1" lang="ja-JP" altLang="en-US"/>
          </a:p>
        </p:txBody>
      </p:sp>
    </p:spTree>
    <p:extLst>
      <p:ext uri="{BB962C8B-B14F-4D97-AF65-F5344CB8AC3E}">
        <p14:creationId xmlns:p14="http://schemas.microsoft.com/office/powerpoint/2010/main" val="421445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高次脳機能障害の、代表的な症状は、</a:t>
            </a:r>
            <a:r>
              <a:rPr kumimoji="1" lang="en-US" altLang="ja-JP" dirty="0"/>
              <a:t>1</a:t>
            </a:r>
            <a:r>
              <a:rPr kumimoji="1" lang="ja-JP" altLang="en-US" dirty="0"/>
              <a:t>）記憶障害、</a:t>
            </a:r>
            <a:r>
              <a:rPr kumimoji="1" lang="en-US" altLang="ja-JP" dirty="0"/>
              <a:t>2</a:t>
            </a:r>
            <a:r>
              <a:rPr kumimoji="1" lang="ja-JP" altLang="en-US" dirty="0"/>
              <a:t>）注意障害、</a:t>
            </a:r>
            <a:r>
              <a:rPr kumimoji="1" lang="en-US" altLang="ja-JP" dirty="0"/>
              <a:t>3</a:t>
            </a:r>
            <a:r>
              <a:rPr kumimoji="1" lang="ja-JP" altLang="en-US" dirty="0"/>
              <a:t>）遂行機能障害、</a:t>
            </a:r>
            <a:r>
              <a:rPr kumimoji="1" lang="en-US" altLang="ja-JP" dirty="0"/>
              <a:t>4</a:t>
            </a:r>
            <a:r>
              <a:rPr kumimoji="1" lang="ja-JP" altLang="en-US" dirty="0"/>
              <a:t>）社会的行動障害です。</a:t>
            </a:r>
            <a:endParaRPr kumimoji="1" lang="en-US" altLang="ja-JP" dirty="0"/>
          </a:p>
          <a:p>
            <a:r>
              <a:rPr kumimoji="1" lang="ja-JP" altLang="en-US" dirty="0"/>
              <a:t>それぞれの症状について具体的にどの様なことが日常生活においてみられるかを説明しまうｓ。</a:t>
            </a:r>
            <a:endParaRPr kumimoji="1" lang="en-US" altLang="ja-JP" dirty="0"/>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2</a:t>
            </a:fld>
            <a:endParaRPr kumimoji="1" lang="ja-JP" altLang="en-US"/>
          </a:p>
        </p:txBody>
      </p:sp>
    </p:spTree>
    <p:extLst>
      <p:ext uri="{BB962C8B-B14F-4D97-AF65-F5344CB8AC3E}">
        <p14:creationId xmlns:p14="http://schemas.microsoft.com/office/powerpoint/2010/main" val="43244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まず、記憶障害があると、・・・・・・</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3</a:t>
            </a:fld>
            <a:endParaRPr kumimoji="1" lang="ja-JP" altLang="en-US"/>
          </a:p>
        </p:txBody>
      </p:sp>
    </p:spTree>
    <p:extLst>
      <p:ext uri="{BB962C8B-B14F-4D97-AF65-F5344CB8AC3E}">
        <p14:creationId xmlns:p14="http://schemas.microsoft.com/office/powerpoint/2010/main" val="195425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次に、注意障害があると・・・・</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4</a:t>
            </a:fld>
            <a:endParaRPr kumimoji="1" lang="ja-JP" altLang="en-US"/>
          </a:p>
        </p:txBody>
      </p:sp>
    </p:spTree>
    <p:extLst>
      <p:ext uri="{BB962C8B-B14F-4D97-AF65-F5344CB8AC3E}">
        <p14:creationId xmlns:p14="http://schemas.microsoft.com/office/powerpoint/2010/main" val="348393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次に、遂行機能障害です。遂行機能とは、物事や行動を計画し、順序立てて行うことです。自ら目標を設定し、細かい手順の計画を立てて、目標を維持しながら実際の行動を効率よく行う能力です。</a:t>
            </a:r>
            <a:endParaRPr kumimoji="1" lang="en-US" altLang="ja-JP" dirty="0"/>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5</a:t>
            </a:fld>
            <a:endParaRPr kumimoji="1" lang="ja-JP" altLang="en-US"/>
          </a:p>
        </p:txBody>
      </p:sp>
    </p:spTree>
    <p:extLst>
      <p:ext uri="{BB962C8B-B14F-4D97-AF65-F5344CB8AC3E}">
        <p14:creationId xmlns:p14="http://schemas.microsoft.com/office/powerpoint/2010/main" val="7774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遂行機能障害があると・・・・</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6</a:t>
            </a:fld>
            <a:endParaRPr kumimoji="1" lang="ja-JP" altLang="en-US"/>
          </a:p>
        </p:txBody>
      </p:sp>
    </p:spTree>
    <p:extLst>
      <p:ext uri="{BB962C8B-B14F-4D97-AF65-F5344CB8AC3E}">
        <p14:creationId xmlns:p14="http://schemas.microsoft.com/office/powerpoint/2010/main" val="32769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社会的行動障害とは、社会活動に影響をするような問題行動を起こすことをいいます。感情や行動に障害が起こることにより対人関係がうまくいかず、社会に適応していけなくなります。陽の症状としての脱抑制と陰の症状としての無欲、発動性の低下の相反するような症状が起こり、どちらかの症状がより強く出る人と両方の症状が場所と時間を変えて出現する人がいます。社会的行動障害のうち脱抑制があると・・・・</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7</a:t>
            </a:fld>
            <a:endParaRPr kumimoji="1" lang="ja-JP" altLang="en-US"/>
          </a:p>
        </p:txBody>
      </p:sp>
    </p:spTree>
    <p:extLst>
      <p:ext uri="{BB962C8B-B14F-4D97-AF65-F5344CB8AC3E}">
        <p14:creationId xmlns:p14="http://schemas.microsoft.com/office/powerpoint/2010/main" val="264634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一方、社会的行動障害のうち発動性の低下があると・・・・</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8</a:t>
            </a:fld>
            <a:endParaRPr kumimoji="1" lang="ja-JP" altLang="en-US"/>
          </a:p>
        </p:txBody>
      </p:sp>
    </p:spTree>
    <p:extLst>
      <p:ext uri="{BB962C8B-B14F-4D97-AF65-F5344CB8AC3E}">
        <p14:creationId xmlns:p14="http://schemas.microsoft.com/office/powerpoint/2010/main" val="110301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次脳機能障害のそれぞれの症状は一つの症状のみが出現するのではなく、多くの場合は種々の認知機能・精神障害が混在して存在し、さらに古くからの高次脳機能障害としての失語や失行、失認などを併せ持つこともあります。高次脳機能障害の症状としては記憶障害が最も多く、高次脳機能障害者の</a:t>
            </a:r>
            <a:r>
              <a:rPr kumimoji="1" lang="en-US" altLang="ja-JP" dirty="0"/>
              <a:t>90%</a:t>
            </a:r>
            <a:r>
              <a:rPr kumimoji="1" lang="ja-JP" altLang="en-US" dirty="0"/>
              <a:t>が有しているとされています。</a:t>
            </a:r>
          </a:p>
        </p:txBody>
      </p:sp>
      <p:sp>
        <p:nvSpPr>
          <p:cNvPr id="4" name="スライド番号プレースホルダー 3"/>
          <p:cNvSpPr>
            <a:spLocks noGrp="1"/>
          </p:cNvSpPr>
          <p:nvPr>
            <p:ph type="sldNum" sz="quarter" idx="5"/>
          </p:nvPr>
        </p:nvSpPr>
        <p:spPr/>
        <p:txBody>
          <a:bodyPr/>
          <a:lstStyle/>
          <a:p>
            <a:fld id="{D83A76B8-96CE-42D0-9AB4-62EAB3B7836D}" type="slidenum">
              <a:rPr kumimoji="1" lang="ja-JP" altLang="en-US" smtClean="0"/>
              <a:t>9</a:t>
            </a:fld>
            <a:endParaRPr kumimoji="1" lang="ja-JP" altLang="en-US"/>
          </a:p>
        </p:txBody>
      </p:sp>
    </p:spTree>
    <p:extLst>
      <p:ext uri="{BB962C8B-B14F-4D97-AF65-F5344CB8AC3E}">
        <p14:creationId xmlns:p14="http://schemas.microsoft.com/office/powerpoint/2010/main" val="51619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571750" y="3124200"/>
            <a:ext cx="6943725" cy="1894362"/>
          </a:xfrm>
        </p:spPr>
        <p:txBody>
          <a:bodyPr/>
          <a:lstStyle>
            <a:lvl1pPr>
              <a:defRPr b="1"/>
            </a:lvl1pPr>
          </a:lstStyle>
          <a:p>
            <a:r>
              <a:rPr kumimoji="0" lang="ja-JP" altLang="en-US"/>
              <a:t>マスタ タイトルの書式設定</a:t>
            </a:r>
            <a:endParaRPr kumimoji="0" lang="en-US"/>
          </a:p>
        </p:txBody>
      </p:sp>
      <p:sp>
        <p:nvSpPr>
          <p:cNvPr id="9" name="サブタイトル 8"/>
          <p:cNvSpPr>
            <a:spLocks noGrp="1"/>
          </p:cNvSpPr>
          <p:nvPr>
            <p:ph type="subTitle" idx="1"/>
          </p:nvPr>
        </p:nvSpPr>
        <p:spPr>
          <a:xfrm>
            <a:off x="2571750" y="5003322"/>
            <a:ext cx="6943725"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 サブタイトルの書式設定</a:t>
            </a:r>
            <a:endParaRPr kumimoji="0" lang="en-US"/>
          </a:p>
        </p:txBody>
      </p:sp>
      <p:sp>
        <p:nvSpPr>
          <p:cNvPr id="28" name="日付プレースホルダ 27"/>
          <p:cNvSpPr>
            <a:spLocks noGrp="1"/>
          </p:cNvSpPr>
          <p:nvPr>
            <p:ph type="dt" sz="half" idx="10"/>
          </p:nvPr>
        </p:nvSpPr>
        <p:spPr bwMode="auto">
          <a:xfrm rot="5400000">
            <a:off x="8878074" y="1150285"/>
            <a:ext cx="2286000" cy="428625"/>
          </a:xfrm>
        </p:spPr>
        <p:txBody>
          <a:bodyPr/>
          <a:lstStyle/>
          <a:p>
            <a:fld id="{FA3EB9FF-595C-4FCD-961A-51DBC1EC254D}" type="datetimeFigureOut">
              <a:rPr kumimoji="1" lang="ja-JP" altLang="en-US" smtClean="0"/>
              <a:pPr/>
              <a:t>2021/12/18</a:t>
            </a:fld>
            <a:endParaRPr kumimoji="1" lang="ja-JP" altLang="en-US"/>
          </a:p>
        </p:txBody>
      </p:sp>
      <p:sp>
        <p:nvSpPr>
          <p:cNvPr id="17" name="フッター プレースホルダ 16"/>
          <p:cNvSpPr>
            <a:spLocks noGrp="1"/>
          </p:cNvSpPr>
          <p:nvPr>
            <p:ph type="ftr" sz="quarter" idx="11"/>
          </p:nvPr>
        </p:nvSpPr>
        <p:spPr bwMode="auto">
          <a:xfrm rot="5400000">
            <a:off x="8190528" y="4157666"/>
            <a:ext cx="3657600" cy="432054"/>
          </a:xfrm>
        </p:spPr>
        <p:txBody>
          <a:bodyPr/>
          <a:lstStyle/>
          <a:p>
            <a:endParaRPr kumimoji="1" lang="ja-JP" altLang="en-US"/>
          </a:p>
        </p:txBody>
      </p:sp>
      <p:sp>
        <p:nvSpPr>
          <p:cNvPr id="10" name="正方形/長方形 9"/>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10253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85800" y="3429000"/>
            <a:ext cx="1457325"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73336"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872234" y="5788152"/>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2143125" y="4495800"/>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491237"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40"/>
            <a:ext cx="1885950" cy="5851525"/>
          </a:xfrm>
        </p:spPr>
        <p:txBody>
          <a:bodyPr vert="eaVert"/>
          <a:lstStyle/>
          <a:p>
            <a:r>
              <a:rPr kumimoji="0" lang="ja-JP" altLang="en-US"/>
              <a:t>マスタ タイトルの書式設定</a:t>
            </a:r>
            <a:endParaRPr kumimoji="0" lang="en-US"/>
          </a:p>
        </p:txBody>
      </p:sp>
      <p:sp>
        <p:nvSpPr>
          <p:cNvPr id="3" name="縦書きテキスト プレースホルダ 2"/>
          <p:cNvSpPr>
            <a:spLocks noGrp="1"/>
          </p:cNvSpPr>
          <p:nvPr>
            <p:ph type="body" orient="vert" idx="1"/>
          </p:nvPr>
        </p:nvSpPr>
        <p:spPr>
          <a:xfrm>
            <a:off x="514350" y="274639"/>
            <a:ext cx="6772275" cy="5851525"/>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8" name="コンテンツ プレースホルダ 7"/>
          <p:cNvSpPr>
            <a:spLocks noGrp="1"/>
          </p:cNvSpPr>
          <p:nvPr>
            <p:ph sz="quarter" idx="1"/>
          </p:nvPr>
        </p:nvSpPr>
        <p:spPr>
          <a:xfrm>
            <a:off x="514350" y="1600200"/>
            <a:ext cx="8401050" cy="4873752"/>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4"/>
          </p:nvPr>
        </p:nvSpPr>
        <p:spPr/>
        <p:txBody>
          <a:bodyPr rtlCol="0"/>
          <a:lstStyle/>
          <a:p>
            <a:fld id="{FA3EB9FF-595C-4FCD-961A-51DBC1EC254D}" type="datetimeFigureOut">
              <a:rPr kumimoji="1" lang="ja-JP" altLang="en-US" smtClean="0"/>
              <a:pPr/>
              <a:t>2021/12/18</a:t>
            </a:fld>
            <a:endParaRPr kumimoji="1" lang="ja-JP" altLang="en-US"/>
          </a:p>
        </p:txBody>
      </p:sp>
      <p:sp>
        <p:nvSpPr>
          <p:cNvPr id="9" name="スライド番号プレースホルダ 8"/>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571750" y="2895600"/>
            <a:ext cx="6943725" cy="2053590"/>
          </a:xfrm>
        </p:spPr>
        <p:txBody>
          <a:bodyPr/>
          <a:lstStyle>
            <a:lvl1pPr algn="l">
              <a:buNone/>
              <a:defRPr sz="3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1"/>
          </p:nvPr>
        </p:nvSpPr>
        <p:spPr>
          <a:xfrm>
            <a:off x="2571750" y="5010150"/>
            <a:ext cx="6943725"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 テキストの書式設定</a:t>
            </a:r>
          </a:p>
        </p:txBody>
      </p:sp>
      <p:sp>
        <p:nvSpPr>
          <p:cNvPr id="4" name="日付プレースホルダ 3"/>
          <p:cNvSpPr>
            <a:spLocks noGrp="1"/>
          </p:cNvSpPr>
          <p:nvPr>
            <p:ph type="dt" sz="half" idx="10"/>
          </p:nvPr>
        </p:nvSpPr>
        <p:spPr bwMode="auto">
          <a:xfrm rot="5400000">
            <a:off x="8876538" y="1146620"/>
            <a:ext cx="2286000" cy="428625"/>
          </a:xfrm>
        </p:spPr>
        <p:txBody>
          <a:bodyPr/>
          <a:lstStyle/>
          <a:p>
            <a:fld id="{FA3EB9FF-595C-4FCD-961A-51DBC1EC254D}" type="datetimeFigureOut">
              <a:rPr kumimoji="1" lang="ja-JP" altLang="en-US" smtClean="0"/>
              <a:pPr/>
              <a:t>2021/12/18</a:t>
            </a:fld>
            <a:endParaRPr kumimoji="1" lang="ja-JP" altLang="en-US"/>
          </a:p>
        </p:txBody>
      </p:sp>
      <p:sp>
        <p:nvSpPr>
          <p:cNvPr id="5" name="フッター プレースホルダ 4"/>
          <p:cNvSpPr>
            <a:spLocks noGrp="1"/>
          </p:cNvSpPr>
          <p:nvPr>
            <p:ph type="ftr" sz="quarter" idx="11"/>
          </p:nvPr>
        </p:nvSpPr>
        <p:spPr bwMode="auto">
          <a:xfrm rot="5400000">
            <a:off x="8190738" y="4154805"/>
            <a:ext cx="3657600" cy="432054"/>
          </a:xfrm>
        </p:spPr>
        <p:txBody>
          <a:bodyPr/>
          <a:lstStyle/>
          <a:p>
            <a:endParaRPr kumimoji="1" lang="ja-JP" altLang="en-US"/>
          </a:p>
        </p:txBody>
      </p:sp>
      <p:sp>
        <p:nvSpPr>
          <p:cNvPr id="9" name="正方形/長方形 8"/>
          <p:cNvSpPr/>
          <p:nvPr/>
        </p:nvSpPr>
        <p:spPr bwMode="auto">
          <a:xfrm>
            <a:off x="428625" y="0"/>
            <a:ext cx="685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310878" y="0"/>
            <a:ext cx="117747"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1114425" y="0"/>
            <a:ext cx="20460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283985" y="0"/>
            <a:ext cx="259065"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1963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10287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96087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94247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20015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371600" y="0"/>
            <a:ext cx="85725"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85800" y="3429000"/>
            <a:ext cx="1457325"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490292" y="4866752"/>
            <a:ext cx="72160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227465" y="5500632"/>
            <a:ext cx="154305"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872234" y="5791200"/>
            <a:ext cx="30861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2113920" y="4479888"/>
            <a:ext cx="4114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1023518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508193" y="4928702"/>
            <a:ext cx="685800" cy="517524"/>
          </a:xfrm>
        </p:spPr>
        <p:txBody>
          <a:bodyPr/>
          <a:lstStyle/>
          <a:p>
            <a:fld id="{22D0147F-BC5E-46C7-9249-16859E4D44F3}"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5" name="日付プレースホルダ 4"/>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9" name="コンテンツ プレースホルダ 8"/>
          <p:cNvSpPr>
            <a:spLocks noGrp="1"/>
          </p:cNvSpPr>
          <p:nvPr>
            <p:ph sz="quarter" idx="1"/>
          </p:nvPr>
        </p:nvSpPr>
        <p:spPr>
          <a:xfrm>
            <a:off x="514350"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 10"/>
          <p:cNvSpPr>
            <a:spLocks noGrp="1"/>
          </p:cNvSpPr>
          <p:nvPr>
            <p:ph sz="quarter" idx="2"/>
          </p:nvPr>
        </p:nvSpPr>
        <p:spPr>
          <a:xfrm>
            <a:off x="4804029" y="1600200"/>
            <a:ext cx="4114800" cy="45720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8486775" cy="1143000"/>
          </a:xfrm>
        </p:spPr>
        <p:txBody>
          <a:bodyPr anchor="b"/>
          <a:lstStyle>
            <a:lvl1pPr>
              <a:defRPr/>
            </a:lvl1pPr>
          </a:lstStyle>
          <a:p>
            <a:r>
              <a:rPr kumimoji="0" lang="ja-JP" altLang="en-US"/>
              <a:t>マスタ タイトルの書式設定</a:t>
            </a:r>
            <a:endParaRPr kumimoji="0" lang="en-US"/>
          </a:p>
        </p:txBody>
      </p:sp>
      <p:sp>
        <p:nvSpPr>
          <p:cNvPr id="7" name="日付プレースホルダ 6"/>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
        <p:nvSpPr>
          <p:cNvPr id="11" name="コンテンツ プレースホルダ 10"/>
          <p:cNvSpPr>
            <a:spLocks noGrp="1"/>
          </p:cNvSpPr>
          <p:nvPr>
            <p:ph sz="quarter" idx="2"/>
          </p:nvPr>
        </p:nvSpPr>
        <p:spPr>
          <a:xfrm>
            <a:off x="514350"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 12"/>
          <p:cNvSpPr>
            <a:spLocks noGrp="1"/>
          </p:cNvSpPr>
          <p:nvPr>
            <p:ph sz="quarter" idx="4"/>
          </p:nvPr>
        </p:nvSpPr>
        <p:spPr>
          <a:xfrm>
            <a:off x="4918472" y="2362200"/>
            <a:ext cx="4114800" cy="3886200"/>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 11"/>
          <p:cNvSpPr>
            <a:spLocks noGrp="1"/>
          </p:cNvSpPr>
          <p:nvPr>
            <p:ph type="body" sz="quarter" idx="1"/>
          </p:nvPr>
        </p:nvSpPr>
        <p:spPr>
          <a:xfrm>
            <a:off x="514350"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
        <p:nvSpPr>
          <p:cNvPr id="14" name="テキスト プレースホルダ 13"/>
          <p:cNvSpPr>
            <a:spLocks noGrp="1"/>
          </p:cNvSpPr>
          <p:nvPr>
            <p:ph type="body" sz="quarter" idx="3"/>
          </p:nvPr>
        </p:nvSpPr>
        <p:spPr>
          <a:xfrm>
            <a:off x="4886325" y="1569720"/>
            <a:ext cx="4114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 タイトルの書式設定</a:t>
            </a:r>
            <a:endParaRPr kumimoji="0" lang="en-US"/>
          </a:p>
        </p:txBody>
      </p:sp>
      <p:sp>
        <p:nvSpPr>
          <p:cNvPr id="6" name="日付プレースホルダ 5"/>
          <p:cNvSpPr>
            <a:spLocks noGrp="1"/>
          </p:cNvSpPr>
          <p:nvPr>
            <p:ph type="dt" sz="half" idx="10"/>
          </p:nvPr>
        </p:nvSpPr>
        <p:spPr/>
        <p:txBody>
          <a:bodyPr rtlCol="0"/>
          <a:lstStyle/>
          <a:p>
            <a:fld id="{FA3EB9FF-595C-4FCD-961A-51DBC1EC254D}" type="datetimeFigureOut">
              <a:rPr kumimoji="1" lang="ja-JP" altLang="en-US" smtClean="0"/>
              <a:pPr/>
              <a:t>2021/12/18</a:t>
            </a:fld>
            <a:endParaRPr kumimoji="1" lang="ja-JP" altLang="en-US"/>
          </a:p>
        </p:txBody>
      </p:sp>
      <p:sp>
        <p:nvSpPr>
          <p:cNvPr id="7" name="スライド番号プレースホルダ 6"/>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A3EB9FF-595C-4FCD-961A-51DBC1EC254D}" type="datetimeFigureOut">
              <a:rPr kumimoji="1" lang="ja-JP" altLang="en-US" smtClean="0"/>
              <a:pPr/>
              <a:t>2021/12/18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2D0147F-BC5E-46C7-9249-16859E4D44F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4187666" y="3171825"/>
            <a:ext cx="6309360" cy="514350"/>
          </a:xfrm>
        </p:spPr>
        <p:txBody>
          <a:bodyPr anchor="b"/>
          <a:lstStyle>
            <a:lvl1pPr algn="l">
              <a:buNone/>
              <a:defRPr sz="2000" b="1" cap="small" baseline="0"/>
            </a:lvl1pPr>
          </a:lstStyle>
          <a:p>
            <a:r>
              <a:rPr kumimoji="0" lang="ja-JP" altLang="en-US"/>
              <a:t>マスタ タイトルの書式設定</a:t>
            </a:r>
            <a:endParaRPr kumimoji="0" lang="en-US"/>
          </a:p>
        </p:txBody>
      </p:sp>
      <p:sp>
        <p:nvSpPr>
          <p:cNvPr id="3" name="テキスト プレースホルダ 2"/>
          <p:cNvSpPr>
            <a:spLocks noGrp="1"/>
          </p:cNvSpPr>
          <p:nvPr>
            <p:ph type="body" idx="2"/>
          </p:nvPr>
        </p:nvSpPr>
        <p:spPr>
          <a:xfrm>
            <a:off x="7663815" y="274320"/>
            <a:ext cx="1717929"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 テキストの書式設定</a:t>
            </a:r>
          </a:p>
        </p:txBody>
      </p:sp>
      <p:sp>
        <p:nvSpPr>
          <p:cNvPr id="8" name="直線コネクタ 7"/>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42900" y="274320"/>
            <a:ext cx="6343650" cy="6327648"/>
          </a:xfrm>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 20"/>
          <p:cNvSpPr>
            <a:spLocks noGrp="1"/>
          </p:cNvSpPr>
          <p:nvPr>
            <p:ph type="dt" sz="half" idx="14"/>
          </p:nvPr>
        </p:nvSpPr>
        <p:spPr/>
        <p:txBody>
          <a:bodyPr rtlCol="0"/>
          <a:lstStyle/>
          <a:p>
            <a:fld id="{FA3EB9FF-595C-4FCD-961A-51DBC1EC254D}" type="datetimeFigureOut">
              <a:rPr kumimoji="1" lang="ja-JP" altLang="en-US" smtClean="0"/>
              <a:pPr/>
              <a:t>2021/12/18</a:t>
            </a:fld>
            <a:endParaRPr kumimoji="1" lang="ja-JP" altLang="en-US"/>
          </a:p>
        </p:txBody>
      </p:sp>
      <p:sp>
        <p:nvSpPr>
          <p:cNvPr id="22" name="スライド番号プレースホルダ 21"/>
          <p:cNvSpPr>
            <a:spLocks noGrp="1"/>
          </p:cNvSpPr>
          <p:nvPr>
            <p:ph type="sldNum" sz="quarter" idx="15"/>
          </p:nvPr>
        </p:nvSpPr>
        <p:spPr/>
        <p:txBody>
          <a:bodyPr rtlCol="0"/>
          <a:lstStyle/>
          <a:p>
            <a:fld id="{22D0147F-BC5E-46C7-9249-16859E4D44F3}" type="slidenum">
              <a:rPr kumimoji="1" lang="ja-JP" altLang="en-US" smtClean="0"/>
              <a:pPr/>
              <a: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9858375"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4163235" y="3171825"/>
            <a:ext cx="6309360" cy="514350"/>
          </a:xfrm>
        </p:spPr>
        <p:txBody>
          <a:bodyPr anchor="b"/>
          <a:lstStyle>
            <a:lvl1pPr algn="l">
              <a:buNone/>
              <a:defRPr sz="2000" b="1"/>
            </a:lvl1pPr>
          </a:lstStyle>
          <a:p>
            <a:r>
              <a:rPr kumimoji="0" lang="ja-JP" altLang="en-US"/>
              <a:t>マスタ タイトルの書式設定</a:t>
            </a:r>
            <a:endParaRPr kumimoji="0" lang="en-US"/>
          </a:p>
        </p:txBody>
      </p:sp>
      <p:sp>
        <p:nvSpPr>
          <p:cNvPr id="3" name="図プレースホルダ 2"/>
          <p:cNvSpPr>
            <a:spLocks noGrp="1"/>
          </p:cNvSpPr>
          <p:nvPr>
            <p:ph type="pic" idx="1"/>
          </p:nvPr>
        </p:nvSpPr>
        <p:spPr>
          <a:xfrm>
            <a:off x="0" y="0"/>
            <a:ext cx="6943725"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 3"/>
          <p:cNvSpPr>
            <a:spLocks noGrp="1"/>
          </p:cNvSpPr>
          <p:nvPr>
            <p:ph type="body" sz="half" idx="2"/>
          </p:nvPr>
        </p:nvSpPr>
        <p:spPr>
          <a:xfrm>
            <a:off x="7611523" y="264795"/>
            <a:ext cx="17145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 テキストの書式設定</a:t>
            </a:r>
          </a:p>
        </p:txBody>
      </p:sp>
      <p:sp>
        <p:nvSpPr>
          <p:cNvPr id="10" name="直線コネクタ 9"/>
          <p:cNvSpPr>
            <a:spLocks noChangeShapeType="1"/>
          </p:cNvSpPr>
          <p:nvPr/>
        </p:nvSpPr>
        <p:spPr bwMode="auto">
          <a:xfrm>
            <a:off x="1011555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9944100" y="0"/>
            <a:ext cx="3429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702945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966333"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FA3EB9FF-595C-4FCD-961A-51DBC1EC254D}" type="datetimeFigureOut">
              <a:rPr kumimoji="1" lang="ja-JP" altLang="en-US" smtClean="0"/>
              <a:pPr/>
              <a:t>2021/12/18</a:t>
            </a:fld>
            <a:endParaRPr kumimoji="1" lang="ja-JP" altLang="en-US"/>
          </a:p>
        </p:txBody>
      </p:sp>
      <p:sp>
        <p:nvSpPr>
          <p:cNvPr id="18" name="スライド番号プレースホルダ 17"/>
          <p:cNvSpPr>
            <a:spLocks noGrp="1"/>
          </p:cNvSpPr>
          <p:nvPr>
            <p:ph type="sldNum" sz="quarter" idx="11"/>
          </p:nvPr>
        </p:nvSpPr>
        <p:spPr/>
        <p:txBody>
          <a:bodyPr rtlCol="0"/>
          <a:lstStyle/>
          <a:p>
            <a:fld id="{22D0147F-BC5E-46C7-9249-16859E4D44F3}" type="slidenum">
              <a:rPr kumimoji="1" lang="ja-JP" altLang="en-US" smtClean="0"/>
              <a:pPr/>
              <a: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9858375"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514350" y="274638"/>
            <a:ext cx="8401050" cy="1143000"/>
          </a:xfrm>
          <a:prstGeom prst="rect">
            <a:avLst/>
          </a:prstGeom>
        </p:spPr>
        <p:txBody>
          <a:bodyPr vert="horz" anchor="b">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514350" y="1600200"/>
            <a:ext cx="8401050" cy="4873752"/>
          </a:xfrm>
          <a:prstGeom prst="rect">
            <a:avLst/>
          </a:prstGeom>
        </p:spPr>
        <p:txBody>
          <a:bodyPr vert="horz">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 13"/>
          <p:cNvSpPr>
            <a:spLocks noGrp="1"/>
          </p:cNvSpPr>
          <p:nvPr>
            <p:ph type="dt" sz="half" idx="2"/>
          </p:nvPr>
        </p:nvSpPr>
        <p:spPr>
          <a:xfrm rot="5400000">
            <a:off x="8663940" y="1057848"/>
            <a:ext cx="2011680" cy="432054"/>
          </a:xfrm>
          <a:prstGeom prst="rect">
            <a:avLst/>
          </a:prstGeom>
        </p:spPr>
        <p:txBody>
          <a:bodyPr vert="horz" anchor="ctr" anchorCtr="0"/>
          <a:lstStyle>
            <a:lvl1pPr algn="r" eaLnBrk="1" latinLnBrk="0" hangingPunct="1">
              <a:defRPr kumimoji="0" sz="1200">
                <a:solidFill>
                  <a:schemeClr val="tx2"/>
                </a:solidFill>
              </a:defRPr>
            </a:lvl1pPr>
          </a:lstStyle>
          <a:p>
            <a:fld id="{FA3EB9FF-595C-4FCD-961A-51DBC1EC254D}" type="datetimeFigureOut">
              <a:rPr kumimoji="1" lang="ja-JP" altLang="en-US" smtClean="0"/>
              <a:pPr/>
              <a:t>2021/12/18</a:t>
            </a:fld>
            <a:endParaRPr kumimoji="1" lang="ja-JP" altLang="en-US"/>
          </a:p>
        </p:txBody>
      </p:sp>
      <p:sp>
        <p:nvSpPr>
          <p:cNvPr id="3" name="フッター プレースホルダ 2"/>
          <p:cNvSpPr>
            <a:spLocks noGrp="1"/>
          </p:cNvSpPr>
          <p:nvPr>
            <p:ph type="ftr" sz="quarter" idx="3"/>
          </p:nvPr>
        </p:nvSpPr>
        <p:spPr>
          <a:xfrm rot="5400000">
            <a:off x="8063984" y="3714380"/>
            <a:ext cx="3200400" cy="41148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85725"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1011555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9944100" y="0"/>
            <a:ext cx="3429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029825"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9176004" y="5715000"/>
            <a:ext cx="6172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9145143" y="5734050"/>
            <a:ext cx="685800" cy="521208"/>
          </a:xfrm>
          <a:prstGeom prst="rect">
            <a:avLst/>
          </a:prstGeom>
        </p:spPr>
        <p:txBody>
          <a:bodyPr vert="horz" anchor="ctr"/>
          <a:lstStyle>
            <a:lvl1pPr algn="ctr" eaLnBrk="1" latinLnBrk="0" hangingPunct="1">
              <a:defRPr kumimoji="0" sz="1400" b="1">
                <a:solidFill>
                  <a:srgbClr val="FFFFFF"/>
                </a:solidFill>
              </a:defRPr>
            </a:lvl1pPr>
          </a:lstStyle>
          <a:p>
            <a:fld id="{22D0147F-BC5E-46C7-9249-16859E4D44F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1.w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2.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880DA8-442E-494C-BCB2-96B374E43DB6}"/>
              </a:ext>
            </a:extLst>
          </p:cNvPr>
          <p:cNvSpPr txBox="1">
            <a:spLocks noChangeArrowheads="1"/>
          </p:cNvSpPr>
          <p:nvPr/>
        </p:nvSpPr>
        <p:spPr>
          <a:xfrm>
            <a:off x="1507096" y="980728"/>
            <a:ext cx="7272808" cy="4896544"/>
          </a:xfrm>
          <a:prstGeom prst="rect">
            <a:avLst/>
          </a:prstGeom>
        </p:spPr>
        <p:txBody>
          <a:bodyPr/>
          <a:lstStyle/>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effectLst/>
                <a:uLnTx/>
                <a:uFillTx/>
                <a:latin typeface="+mj-lt"/>
                <a:ea typeface="+mj-ea"/>
                <a:cs typeface="+mj-cs"/>
              </a:rPr>
              <a:t>高次脳機能障害とは</a:t>
            </a:r>
            <a:endParaRPr kumimoji="1" lang="en-US" altLang="ja-JP" sz="4400" b="1" i="0" u="none" strike="noStrike" kern="1200" cap="none" spc="0" normalizeH="0" baseline="0" noProof="0" dirty="0">
              <a:ln>
                <a:noFill/>
              </a:ln>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kumimoji="1" lang="ja-JP" altLang="en-US" sz="4400" b="1" i="0" u="none" strike="noStrike" kern="1200" cap="none" spc="0" normalizeH="0" baseline="0" noProof="0" dirty="0">
                <a:ln>
                  <a:noFill/>
                </a:ln>
                <a:effectLst/>
                <a:uLnTx/>
                <a:uFillTx/>
                <a:latin typeface="+mj-lt"/>
                <a:ea typeface="+mj-ea"/>
                <a:cs typeface="+mj-cs"/>
              </a:rPr>
              <a:t>高次脳機能障害の原因</a:t>
            </a:r>
            <a:endParaRPr kumimoji="1" lang="en-US" altLang="ja-JP" sz="4400" b="1" i="0" u="none" strike="noStrike" kern="1200" cap="none" spc="0" normalizeH="0" baseline="0" noProof="0" dirty="0">
              <a:ln>
                <a:noFill/>
              </a:ln>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solidFill>
                  <a:srgbClr val="FF0000"/>
                </a:solidFill>
                <a:latin typeface="+mj-lt"/>
                <a:ea typeface="+mj-ea"/>
                <a:cs typeface="+mj-cs"/>
              </a:rPr>
              <a:t>高次脳機能障害の症状</a:t>
            </a:r>
            <a:endParaRPr lang="en-US" altLang="ja-JP" sz="4400" b="1" dirty="0">
              <a:solidFill>
                <a:srgbClr val="FF0000"/>
              </a:solidFill>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高次脳機能障害の診断</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高次脳機能障害の検査</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高次脳機能障害の治療</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r>
              <a:rPr lang="ja-JP" altLang="en-US" sz="4400" b="1" dirty="0">
                <a:latin typeface="+mj-lt"/>
                <a:ea typeface="+mj-ea"/>
                <a:cs typeface="+mj-cs"/>
              </a:rPr>
              <a:t>最後に</a:t>
            </a:r>
            <a:endParaRPr lang="en-US" altLang="ja-JP" sz="4400" b="1" dirty="0">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4800" b="1" i="0" u="none" strike="noStrike" kern="1200" cap="none" spc="0" normalizeH="0" baseline="0" noProof="0" dirty="0">
              <a:ln>
                <a:noFill/>
              </a:ln>
              <a:solidFill>
                <a:schemeClr val="tx1"/>
              </a:solidFill>
              <a:effectLst/>
              <a:uLnTx/>
              <a:uFillTx/>
              <a:latin typeface="+mj-lt"/>
              <a:ea typeface="+mj-ea"/>
              <a:cs typeface="+mj-cs"/>
            </a:endParaRPr>
          </a:p>
          <a:p>
            <a:pPr marL="914400" marR="0" lvl="0" indent="-914400" defTabSz="914400" rtl="0" eaLnBrk="1" fontAlgn="auto" latinLnBrk="0" hangingPunct="1">
              <a:lnSpc>
                <a:spcPct val="100000"/>
              </a:lnSpc>
              <a:spcBef>
                <a:spcPct val="0"/>
              </a:spcBef>
              <a:spcAft>
                <a:spcPts val="0"/>
              </a:spcAft>
              <a:buClrTx/>
              <a:buSzTx/>
              <a:buFontTx/>
              <a:buAutoNum type="arabicPeriod"/>
              <a:tabLst/>
              <a:defRPr/>
            </a:pPr>
            <a:endParaRPr kumimoji="1" lang="en-US" altLang="ja-JP" sz="54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オーディオ 1">
            <a:hlinkClick r:id="" action="ppaction://media"/>
            <a:extLst>
              <a:ext uri="{FF2B5EF4-FFF2-40B4-BE49-F238E27FC236}">
                <a16:creationId xmlns:a16="http://schemas.microsoft.com/office/drawing/2014/main" id="{754DF0FF-B4EC-4B7F-A3CC-CABBEE49A1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759266618"/>
      </p:ext>
    </p:extLst>
  </p:cSld>
  <p:clrMapOvr>
    <a:masterClrMapping/>
  </p:clrMapOvr>
  <mc:AlternateContent xmlns:mc="http://schemas.openxmlformats.org/markup-compatibility/2006">
    <mc:Choice xmlns:p14="http://schemas.microsoft.com/office/powerpoint/2010/main" Requires="p14">
      <p:transition spd="slow" p14:dur="2000" advTm="6286"/>
    </mc:Choice>
    <mc:Fallback>
      <p:transition spd="slow" advTm="6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4DAB1D-C881-48ED-A6FB-178240D6DC1D}"/>
              </a:ext>
            </a:extLst>
          </p:cNvPr>
          <p:cNvSpPr txBox="1"/>
          <p:nvPr/>
        </p:nvSpPr>
        <p:spPr>
          <a:xfrm>
            <a:off x="1078992" y="548680"/>
            <a:ext cx="7558479" cy="5632311"/>
          </a:xfrm>
          <a:prstGeom prst="rect">
            <a:avLst/>
          </a:prstGeom>
          <a:noFill/>
        </p:spPr>
        <p:txBody>
          <a:bodyPr wrap="none" rtlCol="0">
            <a:spAutoFit/>
          </a:bodyPr>
          <a:lstStyle/>
          <a:p>
            <a:pPr algn="ctr"/>
            <a:r>
              <a:rPr kumimoji="1" lang="ja-JP" altLang="en-US" sz="8000" b="1" dirty="0">
                <a:solidFill>
                  <a:srgbClr val="FF3399"/>
                </a:solidFill>
                <a:effectLst>
                  <a:outerShdw blurRad="38100" dist="38100" dir="2700000" algn="tl">
                    <a:srgbClr val="000000">
                      <a:alpha val="43137"/>
                    </a:srgbClr>
                  </a:outerShdw>
                </a:effectLst>
              </a:rPr>
              <a:t>記憶障害</a:t>
            </a:r>
            <a:endParaRPr kumimoji="1" lang="en-US" altLang="ja-JP" sz="8000" b="1" dirty="0">
              <a:solidFill>
                <a:srgbClr val="FF3399"/>
              </a:solidFill>
              <a:effectLst>
                <a:outerShdw blurRad="38100" dist="38100" dir="2700000" algn="tl">
                  <a:srgbClr val="000000">
                    <a:alpha val="43137"/>
                  </a:srgbClr>
                </a:outerShdw>
              </a:effectLst>
            </a:endParaRPr>
          </a:p>
          <a:p>
            <a:pPr algn="ctr"/>
            <a:r>
              <a:rPr kumimoji="1" lang="ja-JP" altLang="en-US" sz="1000" b="1" dirty="0">
                <a:solidFill>
                  <a:srgbClr val="FF3399"/>
                </a:solidFill>
              </a:rPr>
              <a:t>・・・・・・・・・・・・・・・・・・・・・・・・・・・・・・・・・・・・・・・・・・・・・・・・・・・・・・・・・・・・・・・・・・・・・・・・・・・・・・・・・・・・・・・・・・・・・・・・・・・・・・・・・・・・・・・・・・</a:t>
            </a:r>
            <a:endParaRPr kumimoji="1" lang="en-US" altLang="ja-JP" sz="1000" b="1" dirty="0">
              <a:solidFill>
                <a:srgbClr val="FF3399"/>
              </a:solidFill>
            </a:endParaRPr>
          </a:p>
          <a:p>
            <a:pPr algn="ctr"/>
            <a:r>
              <a:rPr lang="ja-JP" altLang="en-US" sz="8000" b="1" dirty="0">
                <a:solidFill>
                  <a:srgbClr val="9900FF"/>
                </a:solidFill>
                <a:effectLst>
                  <a:outerShdw blurRad="38100" dist="38100" dir="2700000" algn="tl">
                    <a:srgbClr val="000000">
                      <a:alpha val="43137"/>
                    </a:srgbClr>
                  </a:outerShdw>
                </a:effectLst>
              </a:rPr>
              <a:t>注意障害</a:t>
            </a:r>
            <a:endParaRPr lang="en-US" altLang="ja-JP" sz="8000" b="1" dirty="0">
              <a:solidFill>
                <a:srgbClr val="9900FF"/>
              </a:solidFill>
              <a:effectLst>
                <a:outerShdw blurRad="38100" dist="38100" dir="2700000" algn="tl">
                  <a:srgbClr val="000000">
                    <a:alpha val="43137"/>
                  </a:srgbClr>
                </a:outerShdw>
              </a:effectLst>
            </a:endParaRPr>
          </a:p>
          <a:p>
            <a:pPr algn="ctr"/>
            <a:r>
              <a:rPr lang="ja-JP" altLang="en-US" sz="1000" b="1" dirty="0">
                <a:solidFill>
                  <a:srgbClr val="9900FF"/>
                </a:solidFill>
              </a:rPr>
              <a:t>・・・・・・・・・・・・・・・・・・・・・・・・・・・・・・・・・・・・・・・・・・・・・・・・・・・・・・・・・・・・・・・・・・・・・・・・・・・・・・・・・・・・・・・・・・・・・・・・・・・・・・・・・・・・・・・・・・</a:t>
            </a:r>
            <a:endParaRPr lang="en-US" altLang="ja-JP" sz="1000" b="1" dirty="0">
              <a:solidFill>
                <a:srgbClr val="9900FF"/>
              </a:solidFill>
            </a:endParaRPr>
          </a:p>
          <a:p>
            <a:pPr algn="ctr"/>
            <a:r>
              <a:rPr kumimoji="1" lang="ja-JP" altLang="en-US" sz="8000" b="1" dirty="0">
                <a:solidFill>
                  <a:srgbClr val="0066CC"/>
                </a:solidFill>
                <a:effectLst>
                  <a:outerShdw blurRad="38100" dist="38100" dir="2700000" algn="tl">
                    <a:srgbClr val="000000">
                      <a:alpha val="43137"/>
                    </a:srgbClr>
                  </a:outerShdw>
                </a:effectLst>
              </a:rPr>
              <a:t>遂行機能障害</a:t>
            </a:r>
            <a:endParaRPr kumimoji="1" lang="en-US" altLang="ja-JP" sz="8000" b="1" dirty="0">
              <a:solidFill>
                <a:srgbClr val="0066CC"/>
              </a:solidFill>
              <a:effectLst>
                <a:outerShdw blurRad="38100" dist="38100" dir="2700000" algn="tl">
                  <a:srgbClr val="000000">
                    <a:alpha val="43137"/>
                  </a:srgbClr>
                </a:outerShdw>
              </a:effectLst>
            </a:endParaRPr>
          </a:p>
          <a:p>
            <a:pPr algn="ctr"/>
            <a:r>
              <a:rPr lang="ja-JP" altLang="en-US" sz="1000" b="1" dirty="0">
                <a:solidFill>
                  <a:srgbClr val="0066CC"/>
                </a:solidFill>
              </a:rPr>
              <a:t>・・・・・・・・・・・・・・・・・・・・・・・・・・・・・・・・・・・・・・・・・・・・・・・・・・・・・・・・・・・・・・・・・・・・・・・・・・・・・・・・・・・・・・・・・・・・・・・・・・・・・・・・・・・・・・・・・・・</a:t>
            </a:r>
            <a:endParaRPr kumimoji="1" lang="en-US" altLang="ja-JP" sz="1000" b="1" dirty="0">
              <a:solidFill>
                <a:srgbClr val="0066CC"/>
              </a:solidFill>
            </a:endParaRPr>
          </a:p>
          <a:p>
            <a:pPr algn="ctr"/>
            <a:r>
              <a:rPr lang="ja-JP" altLang="en-US" sz="8000" b="1" dirty="0">
                <a:solidFill>
                  <a:srgbClr val="00CC66"/>
                </a:solidFill>
                <a:effectLst>
                  <a:outerShdw blurRad="38100" dist="38100" dir="2700000" algn="tl">
                    <a:srgbClr val="000000">
                      <a:alpha val="43137"/>
                    </a:srgbClr>
                  </a:outerShdw>
                </a:effectLst>
              </a:rPr>
              <a:t>社会的行動障害</a:t>
            </a:r>
            <a:endParaRPr lang="en-US" altLang="ja-JP" sz="8000" b="1" dirty="0">
              <a:solidFill>
                <a:srgbClr val="00CC66"/>
              </a:solidFill>
              <a:effectLst>
                <a:outerShdw blurRad="38100" dist="38100" dir="2700000" algn="tl">
                  <a:srgbClr val="000000">
                    <a:alpha val="43137"/>
                  </a:srgbClr>
                </a:outerShdw>
              </a:effectLst>
            </a:endParaRPr>
          </a:p>
          <a:p>
            <a:pPr algn="ctr"/>
            <a:r>
              <a:rPr kumimoji="1" lang="ja-JP" altLang="en-US" sz="1000" b="1" dirty="0">
                <a:solidFill>
                  <a:srgbClr val="33CC33"/>
                </a:solidFill>
              </a:rPr>
              <a:t>・・・・・・・・・・・・・・・・・・・・・・・・・・・・・・・・・・・・・・・・・・・・・・・・・・・・・・・・・・・・・・・・・・・・・・・・・・・・・・・・・・・・・・・・・・・・・・・・・・・・・・・・・・・・・・・・・・・</a:t>
            </a:r>
          </a:p>
        </p:txBody>
      </p:sp>
      <p:pic>
        <p:nvPicPr>
          <p:cNvPr id="2" name="オーディオ 1">
            <a:hlinkClick r:id="" action="ppaction://media"/>
            <a:extLst>
              <a:ext uri="{FF2B5EF4-FFF2-40B4-BE49-F238E27FC236}">
                <a16:creationId xmlns:a16="http://schemas.microsoft.com/office/drawing/2014/main" id="{BF5896EC-941B-495A-A1DD-2A59668204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4283726831"/>
      </p:ext>
    </p:extLst>
  </p:cSld>
  <p:clrMapOvr>
    <a:masterClrMapping/>
  </p:clrMapOvr>
  <mc:AlternateContent xmlns:mc="http://schemas.openxmlformats.org/markup-compatibility/2006">
    <mc:Choice xmlns:p14="http://schemas.microsoft.com/office/powerpoint/2010/main" Requires="p14">
      <p:transition spd="slow" p14:dur="2000" advTm="21511"/>
    </mc:Choice>
    <mc:Fallback>
      <p:transition spd="slow" advTm="21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B75DC282-B2B3-46FB-B4B3-F0BED0E8989D}"/>
              </a:ext>
            </a:extLst>
          </p:cNvPr>
          <p:cNvSpPr txBox="1">
            <a:spLocks noChangeArrowheads="1"/>
          </p:cNvSpPr>
          <p:nvPr/>
        </p:nvSpPr>
        <p:spPr bwMode="auto">
          <a:xfrm>
            <a:off x="2479204" y="476672"/>
            <a:ext cx="4713150" cy="769441"/>
          </a:xfrm>
          <a:prstGeom prst="rect">
            <a:avLst/>
          </a:prstGeom>
          <a:noFill/>
          <a:ln w="9525">
            <a:noFill/>
            <a:miter lim="800000"/>
            <a:headEnd/>
            <a:tailEnd/>
          </a:ln>
        </p:spPr>
        <p:txBody>
          <a:bodyPr wrap="none">
            <a:spAutoFit/>
          </a:bodyPr>
          <a:lstStyle/>
          <a:p>
            <a:r>
              <a:rPr lang="ja-JP" altLang="en-US" sz="4400" b="1" dirty="0"/>
              <a:t>記憶障害があると、</a:t>
            </a:r>
          </a:p>
        </p:txBody>
      </p:sp>
      <p:sp>
        <p:nvSpPr>
          <p:cNvPr id="3" name="テキスト ボックス 2">
            <a:extLst>
              <a:ext uri="{FF2B5EF4-FFF2-40B4-BE49-F238E27FC236}">
                <a16:creationId xmlns:a16="http://schemas.microsoft.com/office/drawing/2014/main" id="{9A17BE31-4ACE-4C3B-A439-10C3FAE9AF1B}"/>
              </a:ext>
            </a:extLst>
          </p:cNvPr>
          <p:cNvSpPr txBox="1"/>
          <p:nvPr/>
        </p:nvSpPr>
        <p:spPr>
          <a:xfrm>
            <a:off x="1111052" y="1772816"/>
            <a:ext cx="8858250" cy="3970318"/>
          </a:xfrm>
          <a:prstGeom prst="rect">
            <a:avLst/>
          </a:prstGeom>
          <a:noFill/>
        </p:spPr>
        <p:txBody>
          <a:bodyPr>
            <a:spAutoFit/>
          </a:bodyPr>
          <a:lstStyle/>
          <a:p>
            <a:pPr>
              <a:buFont typeface="Wingdings" pitchFamily="2" charset="2"/>
              <a:buChar char="l"/>
              <a:defRPr/>
            </a:pPr>
            <a:r>
              <a:rPr lang="ja-JP" altLang="en-US" sz="2800" b="1" dirty="0">
                <a:latin typeface="+mn-ea"/>
                <a:ea typeface="+mn-ea"/>
              </a:rPr>
              <a:t> 約束が守れない。</a:t>
            </a:r>
            <a:endParaRPr lang="en-US" altLang="ja-JP" sz="2800" b="1" dirty="0">
              <a:latin typeface="+mn-ea"/>
              <a:ea typeface="+mn-ea"/>
            </a:endParaRPr>
          </a:p>
          <a:p>
            <a:pPr>
              <a:buFont typeface="Wingdings" pitchFamily="2" charset="2"/>
              <a:buChar char="l"/>
              <a:defRPr/>
            </a:pPr>
            <a:r>
              <a:rPr lang="ja-JP" altLang="en-US" sz="2800" b="1" dirty="0">
                <a:latin typeface="+mn-ea"/>
              </a:rPr>
              <a:t> しまったものの場所が分からない。</a:t>
            </a:r>
            <a:endParaRPr lang="en-US" altLang="ja-JP" sz="2800" b="1" dirty="0">
              <a:latin typeface="+mn-ea"/>
            </a:endParaRPr>
          </a:p>
          <a:p>
            <a:pPr>
              <a:buFont typeface="Wingdings" pitchFamily="2" charset="2"/>
              <a:buChar char="l"/>
              <a:defRPr/>
            </a:pPr>
            <a:r>
              <a:rPr lang="ja-JP" altLang="en-US" sz="2800" b="1" dirty="0">
                <a:latin typeface="+mn-ea"/>
                <a:ea typeface="+mn-ea"/>
              </a:rPr>
              <a:t> 人の名前と顔が判らない。</a:t>
            </a:r>
            <a:endParaRPr lang="en-US" altLang="ja-JP" sz="2800" b="1" dirty="0">
              <a:latin typeface="+mn-ea"/>
              <a:ea typeface="+mn-ea"/>
            </a:endParaRPr>
          </a:p>
          <a:p>
            <a:pPr>
              <a:buFont typeface="Wingdings" pitchFamily="2" charset="2"/>
              <a:buChar char="l"/>
              <a:defRPr/>
            </a:pPr>
            <a:r>
              <a:rPr lang="ja-JP" altLang="en-US" sz="2800" b="1" dirty="0">
                <a:latin typeface="+mn-ea"/>
              </a:rPr>
              <a:t> 何度も同じことを聞く。</a:t>
            </a:r>
            <a:endParaRPr lang="en-US" altLang="ja-JP" sz="2800" b="1" dirty="0">
              <a:latin typeface="+mn-ea"/>
            </a:endParaRPr>
          </a:p>
          <a:p>
            <a:pPr>
              <a:buFont typeface="Wingdings" pitchFamily="2" charset="2"/>
              <a:buChar char="l"/>
              <a:defRPr/>
            </a:pPr>
            <a:r>
              <a:rPr lang="ja-JP" altLang="en-US" sz="2800" b="1" dirty="0">
                <a:latin typeface="+mn-ea"/>
                <a:ea typeface="+mn-ea"/>
              </a:rPr>
              <a:t> メモを書いたことを忘れる。</a:t>
            </a:r>
            <a:endParaRPr lang="en-US" altLang="ja-JP" sz="2800" b="1" dirty="0">
              <a:latin typeface="+mn-ea"/>
              <a:ea typeface="+mn-ea"/>
            </a:endParaRPr>
          </a:p>
          <a:p>
            <a:pPr>
              <a:buFont typeface="Wingdings" pitchFamily="2" charset="2"/>
              <a:buChar char="l"/>
              <a:defRPr/>
            </a:pPr>
            <a:r>
              <a:rPr lang="ja-JP" altLang="en-US" sz="2800" b="1" dirty="0">
                <a:latin typeface="+mn-ea"/>
              </a:rPr>
              <a:t> 耳からと目からの情報に、覚えやすさの</a:t>
            </a:r>
            <a:r>
              <a:rPr lang="ja-JP" altLang="en-US" sz="2800" b="1" dirty="0">
                <a:latin typeface="+mn-ea"/>
                <a:ea typeface="+mn-ea"/>
              </a:rPr>
              <a:t>違いがある。</a:t>
            </a:r>
            <a:endParaRPr lang="en-US" altLang="ja-JP" sz="2800" b="1" dirty="0">
              <a:latin typeface="+mn-ea"/>
              <a:ea typeface="+mn-ea"/>
            </a:endParaRPr>
          </a:p>
          <a:p>
            <a:pPr>
              <a:buFont typeface="Wingdings" pitchFamily="2" charset="2"/>
              <a:buChar char="l"/>
              <a:defRPr/>
            </a:pPr>
            <a:r>
              <a:rPr lang="ja-JP" altLang="en-US" sz="2800" b="1" dirty="0">
                <a:latin typeface="+mn-ea"/>
              </a:rPr>
              <a:t> やったかどうかはっきりしない。</a:t>
            </a:r>
            <a:endParaRPr lang="en-US" altLang="ja-JP" sz="2800" b="1" dirty="0">
              <a:latin typeface="+mn-ea"/>
            </a:endParaRPr>
          </a:p>
          <a:p>
            <a:pPr>
              <a:buFont typeface="Wingdings" pitchFamily="2" charset="2"/>
              <a:buChar char="l"/>
              <a:defRPr/>
            </a:pPr>
            <a:r>
              <a:rPr lang="ja-JP" altLang="en-US" sz="2800" b="1" dirty="0">
                <a:latin typeface="+mn-ea"/>
                <a:ea typeface="+mn-ea"/>
              </a:rPr>
              <a:t> 覚えることと覚えられないことにムラがある。</a:t>
            </a:r>
            <a:endParaRPr lang="en-US" altLang="ja-JP" sz="2800" b="1" dirty="0">
              <a:latin typeface="+mn-ea"/>
              <a:ea typeface="+mn-ea"/>
            </a:endParaRPr>
          </a:p>
          <a:p>
            <a:pPr>
              <a:buFont typeface="Wingdings" pitchFamily="2" charset="2"/>
              <a:buChar char="l"/>
              <a:defRPr/>
            </a:pPr>
            <a:r>
              <a:rPr lang="ja-JP" altLang="en-US" sz="2800" b="1" dirty="0">
                <a:latin typeface="+mn-ea"/>
              </a:rPr>
              <a:t> 新しいところに行けない。</a:t>
            </a:r>
            <a:endParaRPr lang="en-US" altLang="ja-JP" sz="2800" b="1" dirty="0">
              <a:latin typeface="+mn-ea"/>
            </a:endParaRPr>
          </a:p>
        </p:txBody>
      </p:sp>
      <p:pic>
        <p:nvPicPr>
          <p:cNvPr id="107524" name="Picture 4" descr="大切なものをどこにしまったか忘れた女性高齢者（認知症・物忘れ ...">
            <a:extLst>
              <a:ext uri="{FF2B5EF4-FFF2-40B4-BE49-F238E27FC236}">
                <a16:creationId xmlns:a16="http://schemas.microsoft.com/office/drawing/2014/main" id="{1BDACEE9-7A09-4FA6-B6DB-CCAB2F8CC6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660" y="1246113"/>
            <a:ext cx="2939818" cy="2204864"/>
          </a:xfrm>
          <a:prstGeom prst="rect">
            <a:avLst/>
          </a:prstGeom>
          <a:noFill/>
          <a:extLst>
            <a:ext uri="{909E8E84-426E-40DD-AFC4-6F175D3DCCD1}">
              <a14:hiddenFill xmlns:a14="http://schemas.microsoft.com/office/drawing/2010/main">
                <a:solidFill>
                  <a:srgbClr val="FFFFFF"/>
                </a:solidFill>
              </a14:hiddenFill>
            </a:ext>
          </a:extLst>
        </p:spPr>
      </p:pic>
      <p:pic>
        <p:nvPicPr>
          <p:cNvPr id="4" name="オーディオ 3">
            <a:hlinkClick r:id="" action="ppaction://media"/>
            <a:extLst>
              <a:ext uri="{FF2B5EF4-FFF2-40B4-BE49-F238E27FC236}">
                <a16:creationId xmlns:a16="http://schemas.microsoft.com/office/drawing/2014/main" id="{E3F5B0D9-7F60-4B5C-BB19-BE12CF830D1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2051797576"/>
      </p:ext>
    </p:extLst>
  </p:cSld>
  <p:clrMapOvr>
    <a:masterClrMapping/>
  </p:clrMapOvr>
  <mc:AlternateContent xmlns:mc="http://schemas.openxmlformats.org/markup-compatibility/2006">
    <mc:Choice xmlns:p14="http://schemas.microsoft.com/office/powerpoint/2010/main" Requires="p14">
      <p:transition spd="slow" p14:dur="2000" advTm="36233"/>
    </mc:Choice>
    <mc:Fallback>
      <p:transition spd="slow" advTm="36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OTナガミネのリハビリイラスト集">
            <a:extLst>
              <a:ext uri="{FF2B5EF4-FFF2-40B4-BE49-F238E27FC236}">
                <a16:creationId xmlns:a16="http://schemas.microsoft.com/office/drawing/2014/main" id="{6326DD6A-8E01-4AB5-B2E2-10A46E356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1692" y="678454"/>
            <a:ext cx="2690631" cy="2447727"/>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6">
            <a:extLst>
              <a:ext uri="{FF2B5EF4-FFF2-40B4-BE49-F238E27FC236}">
                <a16:creationId xmlns:a16="http://schemas.microsoft.com/office/drawing/2014/main" id="{ED73F4CF-1CCD-407A-86A4-AE5C42542821}"/>
              </a:ext>
            </a:extLst>
          </p:cNvPr>
          <p:cNvSpPr txBox="1">
            <a:spLocks noChangeArrowheads="1"/>
          </p:cNvSpPr>
          <p:nvPr/>
        </p:nvSpPr>
        <p:spPr bwMode="auto">
          <a:xfrm>
            <a:off x="1903140" y="836712"/>
            <a:ext cx="4713150" cy="769441"/>
          </a:xfrm>
          <a:prstGeom prst="rect">
            <a:avLst/>
          </a:prstGeom>
          <a:noFill/>
          <a:ln w="9525">
            <a:noFill/>
            <a:miter lim="800000"/>
            <a:headEnd/>
            <a:tailEnd/>
          </a:ln>
        </p:spPr>
        <p:txBody>
          <a:bodyPr wrap="none">
            <a:spAutoFit/>
          </a:bodyPr>
          <a:lstStyle/>
          <a:p>
            <a:r>
              <a:rPr lang="ja-JP" altLang="en-US" sz="4400" b="1" dirty="0"/>
              <a:t>注意障害があると、</a:t>
            </a:r>
          </a:p>
        </p:txBody>
      </p:sp>
      <p:sp>
        <p:nvSpPr>
          <p:cNvPr id="3" name="テキスト ボックス 2">
            <a:extLst>
              <a:ext uri="{FF2B5EF4-FFF2-40B4-BE49-F238E27FC236}">
                <a16:creationId xmlns:a16="http://schemas.microsoft.com/office/drawing/2014/main" id="{619482F5-22E8-4A9F-A3AB-FC6234388A18}"/>
              </a:ext>
            </a:extLst>
          </p:cNvPr>
          <p:cNvSpPr txBox="1"/>
          <p:nvPr/>
        </p:nvSpPr>
        <p:spPr>
          <a:xfrm>
            <a:off x="967036" y="2132856"/>
            <a:ext cx="8352928" cy="3539430"/>
          </a:xfrm>
          <a:prstGeom prst="rect">
            <a:avLst/>
          </a:prstGeom>
          <a:noFill/>
        </p:spPr>
        <p:txBody>
          <a:bodyPr wrap="square">
            <a:spAutoFit/>
          </a:bodyPr>
          <a:lstStyle/>
          <a:p>
            <a:pPr>
              <a:buFont typeface="Wingdings" pitchFamily="2" charset="2"/>
              <a:buChar char="l"/>
              <a:defRPr/>
            </a:pPr>
            <a:r>
              <a:rPr lang="ja-JP" altLang="en-US" sz="2800" b="1" dirty="0">
                <a:latin typeface="+mn-ea"/>
              </a:rPr>
              <a:t> </a:t>
            </a:r>
            <a:r>
              <a:rPr lang="ja-JP" altLang="en-US" sz="2800" b="1" dirty="0">
                <a:latin typeface="+mn-ea"/>
                <a:ea typeface="+mn-ea"/>
              </a:rPr>
              <a:t>ドアが開いていると、つい入っ</a:t>
            </a:r>
            <a:r>
              <a:rPr lang="ja-JP" altLang="en-US" sz="2800" b="1" dirty="0">
                <a:latin typeface="+mn-ea"/>
              </a:rPr>
              <a:t>てしまう</a:t>
            </a:r>
            <a:r>
              <a:rPr lang="ja-JP" altLang="en-US" sz="2800" b="1" dirty="0">
                <a:latin typeface="+mn-ea"/>
                <a:ea typeface="+mn-ea"/>
              </a:rPr>
              <a:t>。</a:t>
            </a:r>
            <a:endParaRPr lang="en-US" altLang="ja-JP" sz="2800" b="1" dirty="0">
              <a:latin typeface="+mn-ea"/>
              <a:ea typeface="+mn-ea"/>
            </a:endParaRPr>
          </a:p>
          <a:p>
            <a:pPr>
              <a:buFont typeface="Wingdings" pitchFamily="2" charset="2"/>
              <a:buChar char="l"/>
              <a:defRPr/>
            </a:pPr>
            <a:r>
              <a:rPr lang="ja-JP" altLang="en-US" sz="2800" b="1" dirty="0">
                <a:latin typeface="+mn-ea"/>
              </a:rPr>
              <a:t> 肝心なことを忘れてしまう。</a:t>
            </a:r>
            <a:endParaRPr lang="en-US" altLang="ja-JP" sz="2800" b="1" dirty="0">
              <a:latin typeface="+mn-ea"/>
            </a:endParaRPr>
          </a:p>
          <a:p>
            <a:pPr>
              <a:defRPr/>
            </a:pPr>
            <a:r>
              <a:rPr lang="ja-JP" altLang="en-US" sz="2800" b="1" dirty="0">
                <a:latin typeface="+mn-ea"/>
              </a:rPr>
              <a:t>　（洗濯機に洗剤を入れる、炊飯器のスイッチを入れる）</a:t>
            </a:r>
            <a:endParaRPr lang="en-US" altLang="ja-JP" sz="2800" b="1" dirty="0">
              <a:latin typeface="+mn-ea"/>
            </a:endParaRPr>
          </a:p>
          <a:p>
            <a:pPr>
              <a:buFont typeface="Wingdings" pitchFamily="2" charset="2"/>
              <a:buChar char="l"/>
              <a:defRPr/>
            </a:pPr>
            <a:r>
              <a:rPr lang="ja-JP" altLang="en-US" sz="2800" b="1" dirty="0">
                <a:latin typeface="+mn-ea"/>
              </a:rPr>
              <a:t> 周囲の音が気になる。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同じ作業が長く続かない。</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複数の作業が同時にできない。</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テレビを見ていても、つい他のことを考えてしまう。</a:t>
            </a:r>
            <a:endParaRPr lang="en-US" altLang="ja-JP" sz="2800" b="1" dirty="0">
              <a:latin typeface="+mn-ea"/>
            </a:endParaRPr>
          </a:p>
          <a:p>
            <a:pPr>
              <a:defRPr/>
            </a:pPr>
            <a:r>
              <a:rPr lang="ja-JP" altLang="en-US" sz="2800" b="1" dirty="0">
                <a:latin typeface="+mn-ea"/>
              </a:rPr>
              <a:t>　（後で聞いても内容を全く覚えていない）</a:t>
            </a:r>
            <a:endParaRPr lang="en-US" altLang="ja-JP" sz="2800" b="1" dirty="0">
              <a:latin typeface="+mn-ea"/>
            </a:endParaRPr>
          </a:p>
        </p:txBody>
      </p:sp>
      <p:pic>
        <p:nvPicPr>
          <p:cNvPr id="4" name="オーディオ 3">
            <a:hlinkClick r:id="" action="ppaction://media"/>
            <a:extLst>
              <a:ext uri="{FF2B5EF4-FFF2-40B4-BE49-F238E27FC236}">
                <a16:creationId xmlns:a16="http://schemas.microsoft.com/office/drawing/2014/main" id="{AEC4FC16-7364-4BDC-8373-31CC7252D1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414290512"/>
      </p:ext>
    </p:extLst>
  </p:cSld>
  <p:clrMapOvr>
    <a:masterClrMapping/>
  </p:clrMapOvr>
  <mc:AlternateContent xmlns:mc="http://schemas.openxmlformats.org/markup-compatibility/2006">
    <mc:Choice xmlns:p14="http://schemas.microsoft.com/office/powerpoint/2010/main" Requires="p14">
      <p:transition spd="slow" p14:dur="2000" advTm="32123"/>
    </mc:Choice>
    <mc:Fallback>
      <p:transition spd="slow" advTm="32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F381C287-E743-4467-A7D6-2FF10497E912}"/>
              </a:ext>
            </a:extLst>
          </p:cNvPr>
          <p:cNvSpPr txBox="1">
            <a:spLocks noChangeArrowheads="1"/>
          </p:cNvSpPr>
          <p:nvPr/>
        </p:nvSpPr>
        <p:spPr bwMode="auto">
          <a:xfrm>
            <a:off x="3445759" y="405046"/>
            <a:ext cx="3395481" cy="769441"/>
          </a:xfrm>
          <a:prstGeom prst="rect">
            <a:avLst/>
          </a:prstGeom>
          <a:noFill/>
          <a:ln w="9525">
            <a:noFill/>
            <a:miter lim="800000"/>
            <a:headEnd/>
            <a:tailEnd/>
          </a:ln>
        </p:spPr>
        <p:txBody>
          <a:bodyPr wrap="none">
            <a:spAutoFit/>
          </a:bodyPr>
          <a:lstStyle/>
          <a:p>
            <a:r>
              <a:rPr lang="ja-JP" altLang="en-US" sz="4400" b="1" dirty="0"/>
              <a:t>遂行機能とは</a:t>
            </a:r>
          </a:p>
        </p:txBody>
      </p:sp>
      <p:grpSp>
        <p:nvGrpSpPr>
          <p:cNvPr id="5" name="グループ化 4">
            <a:extLst>
              <a:ext uri="{FF2B5EF4-FFF2-40B4-BE49-F238E27FC236}">
                <a16:creationId xmlns:a16="http://schemas.microsoft.com/office/drawing/2014/main" id="{1AB24B41-1671-45B2-BA6A-77E91731D815}"/>
              </a:ext>
            </a:extLst>
          </p:cNvPr>
          <p:cNvGrpSpPr/>
          <p:nvPr/>
        </p:nvGrpSpPr>
        <p:grpSpPr>
          <a:xfrm>
            <a:off x="462980" y="2002195"/>
            <a:ext cx="9059674" cy="1584176"/>
            <a:chOff x="462980" y="1700808"/>
            <a:chExt cx="9059674" cy="1584176"/>
          </a:xfrm>
        </p:grpSpPr>
        <p:sp>
          <p:nvSpPr>
            <p:cNvPr id="3" name="矢印: 山形 2">
              <a:extLst>
                <a:ext uri="{FF2B5EF4-FFF2-40B4-BE49-F238E27FC236}">
                  <a16:creationId xmlns:a16="http://schemas.microsoft.com/office/drawing/2014/main" id="{A63F431E-BE48-489C-B967-4042D4F8A416}"/>
                </a:ext>
              </a:extLst>
            </p:cNvPr>
            <p:cNvSpPr/>
            <p:nvPr/>
          </p:nvSpPr>
          <p:spPr>
            <a:xfrm>
              <a:off x="881694" y="1973571"/>
              <a:ext cx="2160240" cy="1019363"/>
            </a:xfrm>
            <a:prstGeom prst="chevron">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目標の設定</a:t>
              </a:r>
            </a:p>
          </p:txBody>
        </p:sp>
        <p:sp>
          <p:nvSpPr>
            <p:cNvPr id="6" name="矢印: 山形 5">
              <a:extLst>
                <a:ext uri="{FF2B5EF4-FFF2-40B4-BE49-F238E27FC236}">
                  <a16:creationId xmlns:a16="http://schemas.microsoft.com/office/drawing/2014/main" id="{091A212C-8B8E-4609-A9C2-224B18F0A705}"/>
                </a:ext>
              </a:extLst>
            </p:cNvPr>
            <p:cNvSpPr/>
            <p:nvPr/>
          </p:nvSpPr>
          <p:spPr>
            <a:xfrm>
              <a:off x="2969925" y="1970486"/>
              <a:ext cx="2160240" cy="1022448"/>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計画の立案</a:t>
              </a:r>
            </a:p>
          </p:txBody>
        </p:sp>
        <p:sp>
          <p:nvSpPr>
            <p:cNvPr id="7" name="矢印: 山形 6">
              <a:extLst>
                <a:ext uri="{FF2B5EF4-FFF2-40B4-BE49-F238E27FC236}">
                  <a16:creationId xmlns:a16="http://schemas.microsoft.com/office/drawing/2014/main" id="{4D47BDD4-88A2-43AB-8122-649FFFFB1906}"/>
                </a:ext>
              </a:extLst>
            </p:cNvPr>
            <p:cNvSpPr/>
            <p:nvPr/>
          </p:nvSpPr>
          <p:spPr>
            <a:xfrm>
              <a:off x="4976100" y="1973571"/>
              <a:ext cx="2160240" cy="1019363"/>
            </a:xfrm>
            <a:prstGeom prst="chevron">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計画の実行</a:t>
              </a:r>
            </a:p>
          </p:txBody>
        </p:sp>
        <p:sp>
          <p:nvSpPr>
            <p:cNvPr id="8" name="矢印: 山形 7">
              <a:extLst>
                <a:ext uri="{FF2B5EF4-FFF2-40B4-BE49-F238E27FC236}">
                  <a16:creationId xmlns:a16="http://schemas.microsoft.com/office/drawing/2014/main" id="{4E26A70E-D85F-467A-8DD6-4F2A24CE5C1C}"/>
                </a:ext>
              </a:extLst>
            </p:cNvPr>
            <p:cNvSpPr/>
            <p:nvPr/>
          </p:nvSpPr>
          <p:spPr>
            <a:xfrm>
              <a:off x="6982274" y="1970485"/>
              <a:ext cx="2160240" cy="1022449"/>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effectLst>
                    <a:outerShdw blurRad="38100" dist="38100" dir="2700000" algn="tl">
                      <a:srgbClr val="000000">
                        <a:alpha val="43137"/>
                      </a:srgbClr>
                    </a:outerShdw>
                  </a:effectLst>
                </a:rPr>
                <a:t>効率的な行動</a:t>
              </a:r>
            </a:p>
          </p:txBody>
        </p:sp>
        <p:sp>
          <p:nvSpPr>
            <p:cNvPr id="4" name="正方形/長方形 3">
              <a:extLst>
                <a:ext uri="{FF2B5EF4-FFF2-40B4-BE49-F238E27FC236}">
                  <a16:creationId xmlns:a16="http://schemas.microsoft.com/office/drawing/2014/main" id="{969FC4C9-0AFB-418E-95FB-9C292E00AB89}"/>
                </a:ext>
              </a:extLst>
            </p:cNvPr>
            <p:cNvSpPr/>
            <p:nvPr/>
          </p:nvSpPr>
          <p:spPr>
            <a:xfrm>
              <a:off x="462980" y="1700808"/>
              <a:ext cx="9059674"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152DFA71-1B9A-4CF0-A0B3-22D1F40091BD}"/>
              </a:ext>
            </a:extLst>
          </p:cNvPr>
          <p:cNvSpPr txBox="1"/>
          <p:nvPr/>
        </p:nvSpPr>
        <p:spPr>
          <a:xfrm>
            <a:off x="1675242" y="1353883"/>
            <a:ext cx="6635150" cy="584775"/>
          </a:xfrm>
          <a:prstGeom prst="rect">
            <a:avLst/>
          </a:prstGeom>
          <a:noFill/>
        </p:spPr>
        <p:txBody>
          <a:bodyPr wrap="none" rtlCol="0">
            <a:spAutoFit/>
          </a:bodyPr>
          <a:lstStyle/>
          <a:p>
            <a:r>
              <a:rPr kumimoji="1" lang="ja-JP" altLang="en-US" sz="3200" b="1" dirty="0"/>
              <a:t>作業（例えば調理）を効率よく行うには</a:t>
            </a:r>
          </a:p>
        </p:txBody>
      </p:sp>
      <p:pic>
        <p:nvPicPr>
          <p:cNvPr id="1032" name="Picture 8" descr="イラスト初心者向け食べ物イラスト講座（手順を考えて描く ...">
            <a:extLst>
              <a:ext uri="{FF2B5EF4-FFF2-40B4-BE49-F238E27FC236}">
                <a16:creationId xmlns:a16="http://schemas.microsoft.com/office/drawing/2014/main" id="{57435ECC-32FB-4FBC-B2E7-BDE0B47D9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046" y="4063717"/>
            <a:ext cx="2661285" cy="1847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カレー野菜セット｜フリーのイラスト素材「もってけ画廊」">
            <a:extLst>
              <a:ext uri="{FF2B5EF4-FFF2-40B4-BE49-F238E27FC236}">
                <a16:creationId xmlns:a16="http://schemas.microsoft.com/office/drawing/2014/main" id="{5324B857-1767-413B-BDF1-50C70DDF5B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1212" y="3941527"/>
            <a:ext cx="1977981" cy="19779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カレー料理イラストのフリー素材｜イラストイメージ">
            <a:extLst>
              <a:ext uri="{FF2B5EF4-FFF2-40B4-BE49-F238E27FC236}">
                <a16:creationId xmlns:a16="http://schemas.microsoft.com/office/drawing/2014/main" id="{19E8C94C-9B08-45DE-9081-D459947097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6413" y="4805060"/>
            <a:ext cx="1721559" cy="17215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フリーイラスト] 野菜を切る男性 - パブリックドメインQ：著作権 ...">
            <a:extLst>
              <a:ext uri="{FF2B5EF4-FFF2-40B4-BE49-F238E27FC236}">
                <a16:creationId xmlns:a16="http://schemas.microsoft.com/office/drawing/2014/main" id="{28D9E591-A14E-4D3A-A4CC-2E9DC7AC71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1299" y="3674250"/>
            <a:ext cx="1762262" cy="28523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試してみよう！ごはんをより美味しくする隠し味あれこれ。 2007 ...">
            <a:extLst>
              <a:ext uri="{FF2B5EF4-FFF2-40B4-BE49-F238E27FC236}">
                <a16:creationId xmlns:a16="http://schemas.microsoft.com/office/drawing/2014/main" id="{24F41288-1619-4AAB-8EB2-0F8BA88EE2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7262" y="3640281"/>
            <a:ext cx="15525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オーディオ 8">
            <a:hlinkClick r:id="" action="ppaction://media"/>
            <a:extLst>
              <a:ext uri="{FF2B5EF4-FFF2-40B4-BE49-F238E27FC236}">
                <a16:creationId xmlns:a16="http://schemas.microsoft.com/office/drawing/2014/main" id="{74A23AB6-A6DD-4854-89D7-B927083DDC8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346332085"/>
      </p:ext>
    </p:extLst>
  </p:cSld>
  <p:clrMapOvr>
    <a:masterClrMapping/>
  </p:clrMapOvr>
  <mc:AlternateContent xmlns:mc="http://schemas.openxmlformats.org/markup-compatibility/2006">
    <mc:Choice xmlns:p14="http://schemas.microsoft.com/office/powerpoint/2010/main" Requires="p14">
      <p:transition spd="slow" p14:dur="2000" advTm="22556"/>
    </mc:Choice>
    <mc:Fallback>
      <p:transition spd="slow" advTm="22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FD2E83BE-D494-4E3D-8A4F-D2B2D665FF1E}"/>
              </a:ext>
            </a:extLst>
          </p:cNvPr>
          <p:cNvSpPr txBox="1">
            <a:spLocks noChangeArrowheads="1"/>
          </p:cNvSpPr>
          <p:nvPr/>
        </p:nvSpPr>
        <p:spPr bwMode="auto">
          <a:xfrm>
            <a:off x="751012" y="764704"/>
            <a:ext cx="5844870" cy="769441"/>
          </a:xfrm>
          <a:prstGeom prst="rect">
            <a:avLst/>
          </a:prstGeom>
          <a:noFill/>
          <a:ln w="9525">
            <a:noFill/>
            <a:miter lim="800000"/>
            <a:headEnd/>
            <a:tailEnd/>
          </a:ln>
        </p:spPr>
        <p:txBody>
          <a:bodyPr wrap="none">
            <a:spAutoFit/>
          </a:bodyPr>
          <a:lstStyle/>
          <a:p>
            <a:r>
              <a:rPr lang="ja-JP" altLang="en-US" sz="4400" b="1" dirty="0"/>
              <a:t>遂行機能障害があると、</a:t>
            </a:r>
          </a:p>
        </p:txBody>
      </p:sp>
      <p:sp>
        <p:nvSpPr>
          <p:cNvPr id="3" name="テキスト ボックス 2">
            <a:extLst>
              <a:ext uri="{FF2B5EF4-FFF2-40B4-BE49-F238E27FC236}">
                <a16:creationId xmlns:a16="http://schemas.microsoft.com/office/drawing/2014/main" id="{F2F781BE-19B4-449E-A0BE-87AB3FDCB767}"/>
              </a:ext>
            </a:extLst>
          </p:cNvPr>
          <p:cNvSpPr txBox="1"/>
          <p:nvPr/>
        </p:nvSpPr>
        <p:spPr>
          <a:xfrm>
            <a:off x="1039044" y="2060848"/>
            <a:ext cx="7416824" cy="3539430"/>
          </a:xfrm>
          <a:prstGeom prst="rect">
            <a:avLst/>
          </a:prstGeom>
          <a:noFill/>
        </p:spPr>
        <p:txBody>
          <a:bodyPr wrap="square">
            <a:spAutoFit/>
          </a:bodyPr>
          <a:lstStyle/>
          <a:p>
            <a:pPr>
              <a:buFont typeface="Wingdings" pitchFamily="2" charset="2"/>
              <a:buChar char="l"/>
              <a:defRPr/>
            </a:pPr>
            <a:r>
              <a:rPr lang="ja-JP" altLang="en-US" sz="2800" b="1" dirty="0">
                <a:latin typeface="+mn-ea"/>
              </a:rPr>
              <a:t> 計画が立てられない。</a:t>
            </a:r>
            <a:endParaRPr lang="en-US" altLang="ja-JP" sz="2800" b="1" dirty="0">
              <a:latin typeface="+mn-ea"/>
            </a:endParaRPr>
          </a:p>
          <a:p>
            <a:pPr>
              <a:buFont typeface="Wingdings" pitchFamily="2" charset="2"/>
              <a:buChar char="l"/>
              <a:defRPr/>
            </a:pPr>
            <a:r>
              <a:rPr lang="ja-JP" altLang="en-US" sz="2800" b="1" dirty="0">
                <a:latin typeface="+mn-ea"/>
              </a:rPr>
              <a:t> 約束に間に合わず遅刻する</a:t>
            </a:r>
            <a:r>
              <a:rPr lang="ja-JP" altLang="en-US" sz="2800" b="1" dirty="0">
                <a:latin typeface="+mn-ea"/>
                <a:ea typeface="+mn-ea"/>
              </a:rPr>
              <a:t>。</a:t>
            </a:r>
            <a:endParaRPr lang="en-US" altLang="ja-JP" sz="2800" b="1" dirty="0">
              <a:latin typeface="+mn-ea"/>
              <a:ea typeface="+mn-ea"/>
            </a:endParaRPr>
          </a:p>
          <a:p>
            <a:pPr>
              <a:buFont typeface="Wingdings" pitchFamily="2" charset="2"/>
              <a:buChar char="l"/>
              <a:defRPr/>
            </a:pPr>
            <a:r>
              <a:rPr lang="ja-JP" altLang="en-US" sz="2800" b="1" dirty="0">
                <a:latin typeface="+mn-ea"/>
              </a:rPr>
              <a:t> 仕事の段取りができない。</a:t>
            </a:r>
            <a:endParaRPr lang="en-US" altLang="ja-JP" sz="2800" b="1" dirty="0">
              <a:latin typeface="+mn-ea"/>
            </a:endParaRPr>
          </a:p>
          <a:p>
            <a:pPr>
              <a:defRPr/>
            </a:pPr>
            <a:r>
              <a:rPr lang="ja-JP" altLang="en-US" sz="2800" b="1" dirty="0">
                <a:latin typeface="+mn-ea"/>
              </a:rPr>
              <a:t>　（料理が時間どおりに仕上がらない。）</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何かの作業がある程度できるようになっても、</a:t>
            </a:r>
            <a:endParaRPr lang="en-US" altLang="ja-JP" sz="2800" b="1" dirty="0">
              <a:latin typeface="+mn-ea"/>
            </a:endParaRPr>
          </a:p>
          <a:p>
            <a:pPr>
              <a:defRPr/>
            </a:pPr>
            <a:r>
              <a:rPr lang="ja-JP" altLang="en-US" sz="2800" b="1" dirty="0">
                <a:latin typeface="+mn-ea"/>
              </a:rPr>
              <a:t>   状況が少し変わるとできなくなる。</a:t>
            </a:r>
            <a:endParaRPr lang="en-US" altLang="ja-JP" sz="2800" b="1" dirty="0">
              <a:latin typeface="+mn-ea"/>
            </a:endParaRPr>
          </a:p>
          <a:p>
            <a:pPr>
              <a:buFont typeface="Wingdings" pitchFamily="2" charset="2"/>
              <a:buChar char="l"/>
              <a:defRPr/>
            </a:pPr>
            <a:r>
              <a:rPr lang="ja-JP" altLang="en-US" sz="2800" b="1" dirty="0">
                <a:latin typeface="+mn-ea"/>
              </a:rPr>
              <a:t> 想定外のことが起こると、フリーズしてしまう。</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複数の用事を計画すると混乱してしまう。</a:t>
            </a:r>
            <a:endParaRPr lang="en-US" altLang="ja-JP" sz="2800" b="1" dirty="0">
              <a:latin typeface="+mn-ea"/>
            </a:endParaRPr>
          </a:p>
        </p:txBody>
      </p:sp>
      <p:pic>
        <p:nvPicPr>
          <p:cNvPr id="1026" name="Picture 2" descr="遅刻をする急いで走る会社員男性 - 無料イラスト配布サイト ...">
            <a:extLst>
              <a:ext uri="{FF2B5EF4-FFF2-40B4-BE49-F238E27FC236}">
                <a16:creationId xmlns:a16="http://schemas.microsoft.com/office/drawing/2014/main" id="{AE442707-090A-401F-8959-81310E12C4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1438" y="610336"/>
            <a:ext cx="2791197" cy="2791197"/>
          </a:xfrm>
          <a:prstGeom prst="rect">
            <a:avLst/>
          </a:prstGeom>
          <a:noFill/>
          <a:extLst>
            <a:ext uri="{909E8E84-426E-40DD-AFC4-6F175D3DCCD1}">
              <a14:hiddenFill xmlns:a14="http://schemas.microsoft.com/office/drawing/2010/main">
                <a:solidFill>
                  <a:srgbClr val="FFFFFF"/>
                </a:solidFill>
              </a14:hiddenFill>
            </a:ext>
          </a:extLst>
        </p:spPr>
      </p:pic>
      <p:pic>
        <p:nvPicPr>
          <p:cNvPr id="7" name="オーディオ 6">
            <a:hlinkClick r:id="" action="ppaction://media"/>
            <a:extLst>
              <a:ext uri="{FF2B5EF4-FFF2-40B4-BE49-F238E27FC236}">
                <a16:creationId xmlns:a16="http://schemas.microsoft.com/office/drawing/2014/main" id="{7008D3DE-FBC3-4A44-BDC5-EC38F80C90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3728073705"/>
      </p:ext>
    </p:extLst>
  </p:cSld>
  <p:clrMapOvr>
    <a:masterClrMapping/>
  </p:clrMapOvr>
  <mc:AlternateContent xmlns:mc="http://schemas.openxmlformats.org/markup-compatibility/2006">
    <mc:Choice xmlns:p14="http://schemas.microsoft.com/office/powerpoint/2010/main" Requires="p14">
      <p:transition spd="slow" p14:dur="2000" advTm="28198"/>
    </mc:Choice>
    <mc:Fallback>
      <p:transition spd="slow" advTm="28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C3A5809A-F711-402A-A609-F74474EE6C25}"/>
              </a:ext>
            </a:extLst>
          </p:cNvPr>
          <p:cNvSpPr txBox="1">
            <a:spLocks noChangeArrowheads="1"/>
          </p:cNvSpPr>
          <p:nvPr/>
        </p:nvSpPr>
        <p:spPr bwMode="auto">
          <a:xfrm>
            <a:off x="849786" y="836712"/>
            <a:ext cx="8748972" cy="769441"/>
          </a:xfrm>
          <a:prstGeom prst="rect">
            <a:avLst/>
          </a:prstGeom>
          <a:noFill/>
          <a:ln w="9525">
            <a:noFill/>
            <a:miter lim="800000"/>
            <a:headEnd/>
            <a:tailEnd/>
          </a:ln>
        </p:spPr>
        <p:txBody>
          <a:bodyPr wrap="square">
            <a:spAutoFit/>
          </a:bodyPr>
          <a:lstStyle/>
          <a:p>
            <a:r>
              <a:rPr lang="ja-JP" altLang="en-US" sz="4400" b="1" dirty="0"/>
              <a:t>社会的行動障害（脱抑制）があると、</a:t>
            </a:r>
          </a:p>
        </p:txBody>
      </p:sp>
      <p:sp>
        <p:nvSpPr>
          <p:cNvPr id="3" name="テキスト ボックス 2">
            <a:extLst>
              <a:ext uri="{FF2B5EF4-FFF2-40B4-BE49-F238E27FC236}">
                <a16:creationId xmlns:a16="http://schemas.microsoft.com/office/drawing/2014/main" id="{23B48DE5-EEA9-45CD-85EE-472EA50F4E0F}"/>
              </a:ext>
            </a:extLst>
          </p:cNvPr>
          <p:cNvSpPr txBox="1"/>
          <p:nvPr/>
        </p:nvSpPr>
        <p:spPr>
          <a:xfrm>
            <a:off x="859024" y="1844824"/>
            <a:ext cx="8568952" cy="2677656"/>
          </a:xfrm>
          <a:prstGeom prst="rect">
            <a:avLst/>
          </a:prstGeom>
          <a:noFill/>
        </p:spPr>
        <p:txBody>
          <a:bodyPr wrap="square">
            <a:spAutoFit/>
          </a:bodyPr>
          <a:lstStyle/>
          <a:p>
            <a:pPr>
              <a:buFont typeface="Wingdings" pitchFamily="2" charset="2"/>
              <a:buChar char="l"/>
              <a:defRPr/>
            </a:pPr>
            <a:r>
              <a:rPr lang="ja-JP" altLang="en-US" sz="2800" b="1" dirty="0">
                <a:latin typeface="+mn-ea"/>
              </a:rPr>
              <a:t> 後先のことを考えずに行動してしまう</a:t>
            </a:r>
            <a:r>
              <a:rPr lang="ja-JP" altLang="en-US" sz="2800" b="1" dirty="0">
                <a:latin typeface="+mn-ea"/>
                <a:ea typeface="+mn-ea"/>
              </a:rPr>
              <a:t>。</a:t>
            </a:r>
            <a:endParaRPr lang="en-US" altLang="ja-JP" sz="2800" b="1" dirty="0">
              <a:latin typeface="+mn-ea"/>
              <a:ea typeface="+mn-ea"/>
            </a:endParaRPr>
          </a:p>
          <a:p>
            <a:pPr>
              <a:buFont typeface="Wingdings" pitchFamily="2" charset="2"/>
              <a:buChar char="l"/>
              <a:defRPr/>
            </a:pPr>
            <a:r>
              <a:rPr lang="ja-JP" altLang="en-US" sz="2800" b="1" dirty="0">
                <a:latin typeface="+mn-ea"/>
              </a:rPr>
              <a:t> 感情が顔に出やすく、つい大げさな反応をしてしまう。</a:t>
            </a:r>
            <a:endParaRPr lang="en-US" altLang="ja-JP" sz="2800" b="1" dirty="0">
              <a:latin typeface="+mn-ea"/>
            </a:endParaRPr>
          </a:p>
          <a:p>
            <a:pPr>
              <a:buFont typeface="Wingdings" pitchFamily="2" charset="2"/>
              <a:buChar char="l"/>
              <a:defRPr/>
            </a:pPr>
            <a:r>
              <a:rPr lang="ja-JP" altLang="en-US" sz="2800" b="1" dirty="0">
                <a:latin typeface="+mn-ea"/>
              </a:rPr>
              <a:t> じっとしていられない。</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質問が終わらないうちに答える。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小さなことにキレる（激高する）。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他人に触る。</a:t>
            </a:r>
            <a:endParaRPr lang="en-US" altLang="ja-JP" sz="2800" b="1" dirty="0">
              <a:latin typeface="+mn-ea"/>
            </a:endParaRPr>
          </a:p>
        </p:txBody>
      </p:sp>
      <p:pic>
        <p:nvPicPr>
          <p:cNvPr id="4" name="Picture 2" descr="C:\Users\Kawai\AppData\Local\Microsoft\Windows\Temporary Internet Files\Content.IE5\34QPF5TY\MC900343467[1].wmf">
            <a:extLst>
              <a:ext uri="{FF2B5EF4-FFF2-40B4-BE49-F238E27FC236}">
                <a16:creationId xmlns:a16="http://schemas.microsoft.com/office/drawing/2014/main" id="{F5F18018-D96C-4922-87ED-AF9E24292ADE}"/>
              </a:ext>
            </a:extLst>
          </p:cNvPr>
          <p:cNvPicPr>
            <a:picLocks noChangeAspect="1" noChangeArrowheads="1"/>
          </p:cNvPicPr>
          <p:nvPr/>
        </p:nvPicPr>
        <p:blipFill>
          <a:blip r:embed="rId5" cstate="print"/>
          <a:srcRect/>
          <a:stretch>
            <a:fillRect/>
          </a:stretch>
        </p:blipFill>
        <p:spPr bwMode="auto">
          <a:xfrm>
            <a:off x="6871692" y="3284984"/>
            <a:ext cx="1656184" cy="2911723"/>
          </a:xfrm>
          <a:prstGeom prst="rect">
            <a:avLst/>
          </a:prstGeom>
          <a:noFill/>
        </p:spPr>
      </p:pic>
      <p:pic>
        <p:nvPicPr>
          <p:cNvPr id="5" name="オーディオ 4">
            <a:hlinkClick r:id="" action="ppaction://media"/>
            <a:extLst>
              <a:ext uri="{FF2B5EF4-FFF2-40B4-BE49-F238E27FC236}">
                <a16:creationId xmlns:a16="http://schemas.microsoft.com/office/drawing/2014/main" id="{8DE103BA-1794-4EEF-9F17-E3A6144B31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1625130469"/>
      </p:ext>
    </p:extLst>
  </p:cSld>
  <p:clrMapOvr>
    <a:masterClrMapping/>
  </p:clrMapOvr>
  <mc:AlternateContent xmlns:mc="http://schemas.openxmlformats.org/markup-compatibility/2006">
    <mc:Choice xmlns:p14="http://schemas.microsoft.com/office/powerpoint/2010/main" Requires="p14">
      <p:transition spd="slow" p14:dur="2000" advTm="55366"/>
    </mc:Choice>
    <mc:Fallback>
      <p:transition spd="slow" advTm="553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E59DE2E-4968-4396-9697-C0BB01CFF5C8}"/>
              </a:ext>
            </a:extLst>
          </p:cNvPr>
          <p:cNvSpPr txBox="1"/>
          <p:nvPr/>
        </p:nvSpPr>
        <p:spPr>
          <a:xfrm>
            <a:off x="1039044" y="2348880"/>
            <a:ext cx="7848872" cy="3108543"/>
          </a:xfrm>
          <a:prstGeom prst="rect">
            <a:avLst/>
          </a:prstGeom>
          <a:noFill/>
        </p:spPr>
        <p:txBody>
          <a:bodyPr wrap="square">
            <a:spAutoFit/>
          </a:bodyPr>
          <a:lstStyle/>
          <a:p>
            <a:pPr>
              <a:buFont typeface="Wingdings" pitchFamily="2" charset="2"/>
              <a:buChar char="l"/>
              <a:defRPr/>
            </a:pPr>
            <a:r>
              <a:rPr lang="ja-JP" altLang="en-US" sz="2800" b="1" dirty="0">
                <a:latin typeface="+mn-ea"/>
              </a:rPr>
              <a:t> ソファに一日中寝そべってテレビをみている</a:t>
            </a:r>
            <a:r>
              <a:rPr lang="ja-JP" altLang="en-US" sz="2800" b="1" dirty="0">
                <a:latin typeface="+mn-ea"/>
                <a:ea typeface="+mn-ea"/>
              </a:rPr>
              <a:t>。</a:t>
            </a:r>
            <a:endParaRPr lang="en-US" altLang="ja-JP" sz="2800" b="1" dirty="0">
              <a:latin typeface="+mn-ea"/>
              <a:ea typeface="+mn-ea"/>
            </a:endParaRPr>
          </a:p>
          <a:p>
            <a:pPr>
              <a:buFont typeface="Wingdings" pitchFamily="2" charset="2"/>
              <a:buChar char="l"/>
              <a:defRPr/>
            </a:pPr>
            <a:r>
              <a:rPr lang="ja-JP" altLang="en-US" sz="2800" b="1" dirty="0">
                <a:latin typeface="+mn-ea"/>
              </a:rPr>
              <a:t> 一つのことをするのに、</a:t>
            </a:r>
            <a:r>
              <a:rPr lang="en-US" altLang="ja-JP" sz="2800" b="1" dirty="0">
                <a:latin typeface="+mn-ea"/>
              </a:rPr>
              <a:t>1</a:t>
            </a:r>
            <a:r>
              <a:rPr lang="ja-JP" altLang="en-US" sz="2800" b="1" dirty="0">
                <a:latin typeface="+mn-ea"/>
              </a:rPr>
              <a:t>日かかる。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やることがあっても、なかなか始められない。</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一つのことにこだわる。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ルーチンをこわされるのを嫌がる。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新しいことが嫌である。</a:t>
            </a:r>
            <a:endParaRPr lang="en-US" altLang="ja-JP" sz="2800" b="1" dirty="0">
              <a:latin typeface="+mn-ea"/>
            </a:endParaRPr>
          </a:p>
          <a:p>
            <a:pPr>
              <a:buFont typeface="Wingdings" pitchFamily="2" charset="2"/>
              <a:buChar char="l"/>
              <a:defRPr/>
            </a:pPr>
            <a:r>
              <a:rPr lang="en-US" altLang="ja-JP" sz="2800" b="1" dirty="0">
                <a:latin typeface="+mn-ea"/>
              </a:rPr>
              <a:t> </a:t>
            </a:r>
            <a:r>
              <a:rPr lang="ja-JP" altLang="en-US" sz="2800" b="1" dirty="0">
                <a:latin typeface="+mn-ea"/>
              </a:rPr>
              <a:t>話題を新しいことに変えられない。</a:t>
            </a:r>
            <a:endParaRPr lang="en-US" altLang="ja-JP" sz="2800" b="1" dirty="0">
              <a:latin typeface="+mn-ea"/>
            </a:endParaRPr>
          </a:p>
        </p:txBody>
      </p:sp>
      <p:pic>
        <p:nvPicPr>
          <p:cNvPr id="4" name="Picture 4" descr="C:\Users\Kawai\AppData\Local\Microsoft\Windows\Temporary Internet Files\Content.IE5\4I80BZ3S\MC900231748[1].wmf">
            <a:extLst>
              <a:ext uri="{FF2B5EF4-FFF2-40B4-BE49-F238E27FC236}">
                <a16:creationId xmlns:a16="http://schemas.microsoft.com/office/drawing/2014/main" id="{6FE8D1B6-E731-480C-9FF6-B36F247662C2}"/>
              </a:ext>
            </a:extLst>
          </p:cNvPr>
          <p:cNvPicPr>
            <a:picLocks noChangeAspect="1" noChangeArrowheads="1"/>
          </p:cNvPicPr>
          <p:nvPr/>
        </p:nvPicPr>
        <p:blipFill>
          <a:blip r:embed="rId5" cstate="print"/>
          <a:srcRect/>
          <a:stretch>
            <a:fillRect/>
          </a:stretch>
        </p:blipFill>
        <p:spPr bwMode="auto">
          <a:xfrm>
            <a:off x="6799684" y="4221088"/>
            <a:ext cx="2838261" cy="1923861"/>
          </a:xfrm>
          <a:prstGeom prst="rect">
            <a:avLst/>
          </a:prstGeom>
          <a:noFill/>
        </p:spPr>
      </p:pic>
      <p:sp>
        <p:nvSpPr>
          <p:cNvPr id="5" name="Text Box 6">
            <a:extLst>
              <a:ext uri="{FF2B5EF4-FFF2-40B4-BE49-F238E27FC236}">
                <a16:creationId xmlns:a16="http://schemas.microsoft.com/office/drawing/2014/main" id="{122AA77D-E890-41DA-BCBA-6A2F45597ABE}"/>
              </a:ext>
            </a:extLst>
          </p:cNvPr>
          <p:cNvSpPr txBox="1">
            <a:spLocks noChangeArrowheads="1"/>
          </p:cNvSpPr>
          <p:nvPr/>
        </p:nvSpPr>
        <p:spPr bwMode="auto">
          <a:xfrm>
            <a:off x="1039044" y="632409"/>
            <a:ext cx="8064896" cy="1446550"/>
          </a:xfrm>
          <a:prstGeom prst="rect">
            <a:avLst/>
          </a:prstGeom>
          <a:noFill/>
          <a:ln w="9525">
            <a:noFill/>
            <a:miter lim="800000"/>
            <a:headEnd/>
            <a:tailEnd/>
          </a:ln>
        </p:spPr>
        <p:txBody>
          <a:bodyPr wrap="square">
            <a:spAutoFit/>
          </a:bodyPr>
          <a:lstStyle/>
          <a:p>
            <a:r>
              <a:rPr lang="ja-JP" altLang="en-US" sz="4400" b="1" dirty="0"/>
              <a:t>社会的行動障害（発動性の低下）</a:t>
            </a:r>
            <a:endParaRPr lang="en-US" altLang="ja-JP" sz="4400" b="1" dirty="0"/>
          </a:p>
          <a:p>
            <a:r>
              <a:rPr lang="ja-JP" altLang="en-US" sz="4400" b="1" dirty="0"/>
              <a:t>があると、</a:t>
            </a:r>
          </a:p>
        </p:txBody>
      </p:sp>
      <p:pic>
        <p:nvPicPr>
          <p:cNvPr id="8" name="オーディオ 7">
            <a:hlinkClick r:id="" action="ppaction://media"/>
            <a:extLst>
              <a:ext uri="{FF2B5EF4-FFF2-40B4-BE49-F238E27FC236}">
                <a16:creationId xmlns:a16="http://schemas.microsoft.com/office/drawing/2014/main" id="{3A4B1FC8-AAE9-4698-AF5D-7E2E30E14D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4192572869"/>
      </p:ext>
    </p:extLst>
  </p:cSld>
  <p:clrMapOvr>
    <a:masterClrMapping/>
  </p:clrMapOvr>
  <mc:AlternateContent xmlns:mc="http://schemas.openxmlformats.org/markup-compatibility/2006">
    <mc:Choice xmlns:p14="http://schemas.microsoft.com/office/powerpoint/2010/main" Requires="p14">
      <p:transition spd="slow" p14:dur="2000" advTm="27293"/>
    </mc:Choice>
    <mc:Fallback>
      <p:transition spd="slow" advTm="27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youjyou1">
            <a:extLst>
              <a:ext uri="{FF2B5EF4-FFF2-40B4-BE49-F238E27FC236}">
                <a16:creationId xmlns:a16="http://schemas.microsoft.com/office/drawing/2014/main" id="{4E6B7F64-0CB0-4C41-9EF5-87E76E9563D1}"/>
              </a:ext>
            </a:extLst>
          </p:cNvPr>
          <p:cNvPicPr>
            <a:picLocks noChangeAspect="1" noChangeArrowheads="1"/>
          </p:cNvPicPr>
          <p:nvPr/>
        </p:nvPicPr>
        <p:blipFill>
          <a:blip r:embed="rId5" cstate="print"/>
          <a:srcRect/>
          <a:stretch>
            <a:fillRect/>
          </a:stretch>
        </p:blipFill>
        <p:spPr bwMode="auto">
          <a:xfrm>
            <a:off x="6648870" y="1195258"/>
            <a:ext cx="2851150" cy="5040313"/>
          </a:xfrm>
          <a:prstGeom prst="rect">
            <a:avLst/>
          </a:prstGeom>
          <a:ln>
            <a:noFill/>
          </a:ln>
          <a:effectLst>
            <a:outerShdw blurRad="292100" dist="139700" dir="2700000" algn="tl" rotWithShape="0">
              <a:srgbClr val="333333">
                <a:alpha val="65000"/>
              </a:srgbClr>
            </a:outerShdw>
          </a:effectLst>
        </p:spPr>
      </p:pic>
      <p:sp>
        <p:nvSpPr>
          <p:cNvPr id="3" name="Oval 5">
            <a:extLst>
              <a:ext uri="{FF2B5EF4-FFF2-40B4-BE49-F238E27FC236}">
                <a16:creationId xmlns:a16="http://schemas.microsoft.com/office/drawing/2014/main" id="{A0C14EF5-1C12-4B55-B43A-5842C6B1BEFE}"/>
              </a:ext>
            </a:extLst>
          </p:cNvPr>
          <p:cNvSpPr>
            <a:spLocks noChangeArrowheads="1"/>
          </p:cNvSpPr>
          <p:nvPr/>
        </p:nvSpPr>
        <p:spPr bwMode="auto">
          <a:xfrm>
            <a:off x="966242" y="1875015"/>
            <a:ext cx="3024187" cy="2232025"/>
          </a:xfrm>
          <a:prstGeom prst="ellipse">
            <a:avLst/>
          </a:prstGeom>
          <a:solidFill>
            <a:schemeClr val="accent1">
              <a:alpha val="52156"/>
            </a:schemeClr>
          </a:solidFill>
          <a:ln w="9525">
            <a:solidFill>
              <a:schemeClr val="tx1"/>
            </a:solidFill>
            <a:round/>
            <a:headEnd/>
            <a:tailEnd/>
          </a:ln>
        </p:spPr>
        <p:txBody>
          <a:bodyPr wrap="none" anchor="ctr"/>
          <a:lstStyle/>
          <a:p>
            <a:pPr algn="ctr"/>
            <a:endParaRPr lang="ja-JP" altLang="ja-JP" b="1"/>
          </a:p>
        </p:txBody>
      </p:sp>
      <p:sp>
        <p:nvSpPr>
          <p:cNvPr id="4" name="Oval 6">
            <a:extLst>
              <a:ext uri="{FF2B5EF4-FFF2-40B4-BE49-F238E27FC236}">
                <a16:creationId xmlns:a16="http://schemas.microsoft.com/office/drawing/2014/main" id="{FDD14970-C009-4B64-A5E9-87E52325437D}"/>
              </a:ext>
            </a:extLst>
          </p:cNvPr>
          <p:cNvSpPr>
            <a:spLocks noChangeArrowheads="1"/>
          </p:cNvSpPr>
          <p:nvPr/>
        </p:nvSpPr>
        <p:spPr bwMode="auto">
          <a:xfrm>
            <a:off x="2334667" y="2019477"/>
            <a:ext cx="2520950" cy="1439863"/>
          </a:xfrm>
          <a:prstGeom prst="ellipse">
            <a:avLst/>
          </a:prstGeom>
          <a:solidFill>
            <a:schemeClr val="accent1">
              <a:alpha val="52156"/>
            </a:schemeClr>
          </a:solidFill>
          <a:ln w="9525">
            <a:solidFill>
              <a:schemeClr val="tx1"/>
            </a:solidFill>
            <a:round/>
            <a:headEnd/>
            <a:tailEnd/>
          </a:ln>
        </p:spPr>
        <p:txBody>
          <a:bodyPr wrap="none" anchor="ctr"/>
          <a:lstStyle/>
          <a:p>
            <a:pPr algn="ctr"/>
            <a:endParaRPr lang="ja-JP" altLang="ja-JP" b="1"/>
          </a:p>
        </p:txBody>
      </p:sp>
      <p:sp>
        <p:nvSpPr>
          <p:cNvPr id="5" name="Oval 7">
            <a:extLst>
              <a:ext uri="{FF2B5EF4-FFF2-40B4-BE49-F238E27FC236}">
                <a16:creationId xmlns:a16="http://schemas.microsoft.com/office/drawing/2014/main" id="{3DE397FE-DDDD-4005-9597-6C470EA10175}"/>
              </a:ext>
            </a:extLst>
          </p:cNvPr>
          <p:cNvSpPr>
            <a:spLocks noChangeArrowheads="1"/>
          </p:cNvSpPr>
          <p:nvPr/>
        </p:nvSpPr>
        <p:spPr bwMode="auto">
          <a:xfrm>
            <a:off x="1039267" y="3027540"/>
            <a:ext cx="2665412" cy="1800225"/>
          </a:xfrm>
          <a:prstGeom prst="ellipse">
            <a:avLst/>
          </a:prstGeom>
          <a:solidFill>
            <a:schemeClr val="accent1">
              <a:alpha val="52156"/>
            </a:schemeClr>
          </a:solidFill>
          <a:ln w="9525">
            <a:solidFill>
              <a:schemeClr val="tx1"/>
            </a:solidFill>
            <a:round/>
            <a:headEnd/>
            <a:tailEnd/>
          </a:ln>
        </p:spPr>
        <p:txBody>
          <a:bodyPr wrap="none" anchor="ctr"/>
          <a:lstStyle/>
          <a:p>
            <a:pPr algn="ctr"/>
            <a:endParaRPr lang="ja-JP" altLang="ja-JP" b="1"/>
          </a:p>
        </p:txBody>
      </p:sp>
      <p:sp>
        <p:nvSpPr>
          <p:cNvPr id="6" name="Oval 9">
            <a:extLst>
              <a:ext uri="{FF2B5EF4-FFF2-40B4-BE49-F238E27FC236}">
                <a16:creationId xmlns:a16="http://schemas.microsoft.com/office/drawing/2014/main" id="{8B3EBA4E-F3B9-489A-B980-AA0E014D7780}"/>
              </a:ext>
            </a:extLst>
          </p:cNvPr>
          <p:cNvSpPr>
            <a:spLocks noChangeArrowheads="1"/>
          </p:cNvSpPr>
          <p:nvPr/>
        </p:nvSpPr>
        <p:spPr bwMode="auto">
          <a:xfrm>
            <a:off x="2550567" y="2954515"/>
            <a:ext cx="2303462" cy="1512887"/>
          </a:xfrm>
          <a:prstGeom prst="ellipse">
            <a:avLst/>
          </a:prstGeom>
          <a:solidFill>
            <a:schemeClr val="accent1">
              <a:alpha val="52156"/>
            </a:schemeClr>
          </a:solidFill>
          <a:ln w="9525">
            <a:solidFill>
              <a:schemeClr val="tx1"/>
            </a:solidFill>
            <a:round/>
            <a:headEnd/>
            <a:tailEnd/>
          </a:ln>
        </p:spPr>
        <p:txBody>
          <a:bodyPr wrap="none" anchor="ctr"/>
          <a:lstStyle/>
          <a:p>
            <a:endParaRPr lang="ja-JP" altLang="en-US" b="1"/>
          </a:p>
        </p:txBody>
      </p:sp>
      <p:sp>
        <p:nvSpPr>
          <p:cNvPr id="7" name="AutoShape 11">
            <a:extLst>
              <a:ext uri="{FF2B5EF4-FFF2-40B4-BE49-F238E27FC236}">
                <a16:creationId xmlns:a16="http://schemas.microsoft.com/office/drawing/2014/main" id="{46FC1F63-0AF7-484C-8EEB-649F5CAD4301}"/>
              </a:ext>
            </a:extLst>
          </p:cNvPr>
          <p:cNvSpPr>
            <a:spLocks noChangeArrowheads="1"/>
          </p:cNvSpPr>
          <p:nvPr/>
        </p:nvSpPr>
        <p:spPr bwMode="auto">
          <a:xfrm>
            <a:off x="3271292" y="1730552"/>
            <a:ext cx="2879725" cy="3240088"/>
          </a:xfrm>
          <a:prstGeom prst="flowChartAlternateProcess">
            <a:avLst/>
          </a:prstGeom>
          <a:solidFill>
            <a:srgbClr val="FF3399">
              <a:alpha val="52156"/>
            </a:srgbClr>
          </a:solidFill>
          <a:ln w="9525">
            <a:solidFill>
              <a:schemeClr val="tx1"/>
            </a:solidFill>
            <a:miter lim="800000"/>
            <a:headEnd/>
            <a:tailEnd/>
          </a:ln>
        </p:spPr>
        <p:txBody>
          <a:bodyPr wrap="none" anchor="ctr"/>
          <a:lstStyle/>
          <a:p>
            <a:pPr algn="ctr"/>
            <a:endParaRPr lang="ja-JP" altLang="ja-JP" b="1"/>
          </a:p>
        </p:txBody>
      </p:sp>
      <p:sp>
        <p:nvSpPr>
          <p:cNvPr id="8" name="Text Box 13">
            <a:extLst>
              <a:ext uri="{FF2B5EF4-FFF2-40B4-BE49-F238E27FC236}">
                <a16:creationId xmlns:a16="http://schemas.microsoft.com/office/drawing/2014/main" id="{15CE9AAB-E868-43D2-A5A9-CC641C402956}"/>
              </a:ext>
            </a:extLst>
          </p:cNvPr>
          <p:cNvSpPr txBox="1">
            <a:spLocks noChangeArrowheads="1"/>
          </p:cNvSpPr>
          <p:nvPr/>
        </p:nvSpPr>
        <p:spPr bwMode="auto">
          <a:xfrm>
            <a:off x="1255167" y="2306815"/>
            <a:ext cx="1114408" cy="369332"/>
          </a:xfrm>
          <a:prstGeom prst="rect">
            <a:avLst/>
          </a:prstGeom>
          <a:noFill/>
          <a:ln w="9525">
            <a:noFill/>
            <a:miter lim="800000"/>
            <a:headEnd/>
            <a:tailEnd/>
          </a:ln>
        </p:spPr>
        <p:txBody>
          <a:bodyPr wrap="none">
            <a:spAutoFit/>
          </a:bodyPr>
          <a:lstStyle/>
          <a:p>
            <a:r>
              <a:rPr lang="ja-JP" altLang="en-US" b="1"/>
              <a:t>記憶障害</a:t>
            </a:r>
          </a:p>
        </p:txBody>
      </p:sp>
      <p:sp>
        <p:nvSpPr>
          <p:cNvPr id="9" name="Text Box 15">
            <a:extLst>
              <a:ext uri="{FF2B5EF4-FFF2-40B4-BE49-F238E27FC236}">
                <a16:creationId xmlns:a16="http://schemas.microsoft.com/office/drawing/2014/main" id="{4B91617A-9CF5-449C-BF8F-810999CF699A}"/>
              </a:ext>
            </a:extLst>
          </p:cNvPr>
          <p:cNvSpPr txBox="1">
            <a:spLocks noChangeArrowheads="1"/>
          </p:cNvSpPr>
          <p:nvPr/>
        </p:nvSpPr>
        <p:spPr bwMode="auto">
          <a:xfrm>
            <a:off x="1450429" y="4256265"/>
            <a:ext cx="1579278" cy="369332"/>
          </a:xfrm>
          <a:prstGeom prst="rect">
            <a:avLst/>
          </a:prstGeom>
          <a:noFill/>
          <a:ln w="9525">
            <a:noFill/>
            <a:miter lim="800000"/>
            <a:headEnd/>
            <a:tailEnd/>
          </a:ln>
        </p:spPr>
        <p:txBody>
          <a:bodyPr wrap="none">
            <a:spAutoFit/>
          </a:bodyPr>
          <a:lstStyle/>
          <a:p>
            <a:r>
              <a:rPr lang="ja-JP" altLang="en-US" b="1"/>
              <a:t>遂行機能障害</a:t>
            </a:r>
          </a:p>
        </p:txBody>
      </p:sp>
      <p:sp>
        <p:nvSpPr>
          <p:cNvPr id="10" name="Text Box 17">
            <a:extLst>
              <a:ext uri="{FF2B5EF4-FFF2-40B4-BE49-F238E27FC236}">
                <a16:creationId xmlns:a16="http://schemas.microsoft.com/office/drawing/2014/main" id="{E1CD788D-131B-4237-8D02-FCB0DD009E36}"/>
              </a:ext>
            </a:extLst>
          </p:cNvPr>
          <p:cNvSpPr txBox="1">
            <a:spLocks noChangeArrowheads="1"/>
          </p:cNvSpPr>
          <p:nvPr/>
        </p:nvSpPr>
        <p:spPr bwMode="auto">
          <a:xfrm>
            <a:off x="2890292" y="2240140"/>
            <a:ext cx="1114408" cy="369332"/>
          </a:xfrm>
          <a:prstGeom prst="rect">
            <a:avLst/>
          </a:prstGeom>
          <a:noFill/>
          <a:ln w="9525">
            <a:noFill/>
            <a:miter lim="800000"/>
            <a:headEnd/>
            <a:tailEnd/>
          </a:ln>
        </p:spPr>
        <p:txBody>
          <a:bodyPr wrap="none">
            <a:spAutoFit/>
          </a:bodyPr>
          <a:lstStyle/>
          <a:p>
            <a:r>
              <a:rPr lang="ja-JP" altLang="en-US" b="1"/>
              <a:t>注意障害</a:t>
            </a:r>
          </a:p>
        </p:txBody>
      </p:sp>
      <p:sp>
        <p:nvSpPr>
          <p:cNvPr id="11" name="Text Box 19">
            <a:extLst>
              <a:ext uri="{FF2B5EF4-FFF2-40B4-BE49-F238E27FC236}">
                <a16:creationId xmlns:a16="http://schemas.microsoft.com/office/drawing/2014/main" id="{B1D2150E-B6FB-4509-A582-1BE7667B7977}"/>
              </a:ext>
            </a:extLst>
          </p:cNvPr>
          <p:cNvSpPr txBox="1">
            <a:spLocks noChangeArrowheads="1"/>
          </p:cNvSpPr>
          <p:nvPr/>
        </p:nvSpPr>
        <p:spPr bwMode="auto">
          <a:xfrm>
            <a:off x="2910929" y="3746677"/>
            <a:ext cx="1811714" cy="369332"/>
          </a:xfrm>
          <a:prstGeom prst="rect">
            <a:avLst/>
          </a:prstGeom>
          <a:noFill/>
          <a:ln w="9525">
            <a:noFill/>
            <a:miter lim="800000"/>
            <a:headEnd/>
            <a:tailEnd/>
          </a:ln>
        </p:spPr>
        <p:txBody>
          <a:bodyPr wrap="none">
            <a:spAutoFit/>
          </a:bodyPr>
          <a:lstStyle/>
          <a:p>
            <a:r>
              <a:rPr lang="ja-JP" altLang="en-US" b="1"/>
              <a:t>社会的行動障害</a:t>
            </a:r>
          </a:p>
        </p:txBody>
      </p:sp>
      <p:sp>
        <p:nvSpPr>
          <p:cNvPr id="12" name="Text Box 20">
            <a:extLst>
              <a:ext uri="{FF2B5EF4-FFF2-40B4-BE49-F238E27FC236}">
                <a16:creationId xmlns:a16="http://schemas.microsoft.com/office/drawing/2014/main" id="{CC81AAC8-F379-403D-98CD-439B8CCE9913}"/>
              </a:ext>
            </a:extLst>
          </p:cNvPr>
          <p:cNvSpPr txBox="1">
            <a:spLocks noChangeArrowheads="1"/>
          </p:cNvSpPr>
          <p:nvPr/>
        </p:nvSpPr>
        <p:spPr bwMode="auto">
          <a:xfrm>
            <a:off x="3512749" y="1176362"/>
            <a:ext cx="2396810" cy="584775"/>
          </a:xfrm>
          <a:prstGeom prst="rect">
            <a:avLst/>
          </a:prstGeom>
          <a:noFill/>
          <a:ln w="9525">
            <a:noFill/>
            <a:miter lim="800000"/>
            <a:headEnd/>
            <a:tailEnd/>
          </a:ln>
        </p:spPr>
        <p:txBody>
          <a:bodyPr wrap="none">
            <a:spAutoFit/>
          </a:bodyPr>
          <a:lstStyle/>
          <a:p>
            <a:pPr algn="ctr"/>
            <a:r>
              <a:rPr lang="ja-JP" altLang="en-US" b="1" dirty="0"/>
              <a:t>大脳巣症状</a:t>
            </a:r>
            <a:endParaRPr lang="en-US" altLang="ja-JP" b="1" dirty="0"/>
          </a:p>
          <a:p>
            <a:pPr algn="ctr"/>
            <a:r>
              <a:rPr lang="ja-JP" altLang="en-US" sz="1400" b="1" dirty="0"/>
              <a:t>（古くからの高次脳機能障害）</a:t>
            </a:r>
          </a:p>
        </p:txBody>
      </p:sp>
      <p:sp>
        <p:nvSpPr>
          <p:cNvPr id="13" name="Text Box 21">
            <a:extLst>
              <a:ext uri="{FF2B5EF4-FFF2-40B4-BE49-F238E27FC236}">
                <a16:creationId xmlns:a16="http://schemas.microsoft.com/office/drawing/2014/main" id="{C0539C60-818D-47C2-BC14-20FB3ECBB764}"/>
              </a:ext>
            </a:extLst>
          </p:cNvPr>
          <p:cNvSpPr txBox="1">
            <a:spLocks noChangeArrowheads="1"/>
          </p:cNvSpPr>
          <p:nvPr/>
        </p:nvSpPr>
        <p:spPr bwMode="auto">
          <a:xfrm>
            <a:off x="5142954" y="2738615"/>
            <a:ext cx="744538" cy="1190625"/>
          </a:xfrm>
          <a:prstGeom prst="rect">
            <a:avLst/>
          </a:prstGeom>
          <a:noFill/>
          <a:ln w="9525">
            <a:noFill/>
            <a:miter lim="800000"/>
            <a:headEnd/>
            <a:tailEnd/>
          </a:ln>
        </p:spPr>
        <p:txBody>
          <a:bodyPr wrap="none">
            <a:spAutoFit/>
          </a:bodyPr>
          <a:lstStyle/>
          <a:p>
            <a:r>
              <a:rPr lang="ja-JP" altLang="en-US" b="1"/>
              <a:t>失語</a:t>
            </a:r>
          </a:p>
          <a:p>
            <a:r>
              <a:rPr lang="ja-JP" altLang="en-US" b="1"/>
              <a:t>失行</a:t>
            </a:r>
          </a:p>
          <a:p>
            <a:r>
              <a:rPr lang="ja-JP" altLang="en-US" b="1"/>
              <a:t>失認</a:t>
            </a:r>
          </a:p>
          <a:p>
            <a:r>
              <a:rPr lang="ja-JP" altLang="en-US" b="1"/>
              <a:t>　など</a:t>
            </a:r>
          </a:p>
        </p:txBody>
      </p:sp>
      <p:sp>
        <p:nvSpPr>
          <p:cNvPr id="14" name="Text Box 23">
            <a:extLst>
              <a:ext uri="{FF2B5EF4-FFF2-40B4-BE49-F238E27FC236}">
                <a16:creationId xmlns:a16="http://schemas.microsoft.com/office/drawing/2014/main" id="{CABFA07D-C65B-4823-BDCB-BB38249FD8E9}"/>
              </a:ext>
            </a:extLst>
          </p:cNvPr>
          <p:cNvSpPr txBox="1">
            <a:spLocks noChangeArrowheads="1"/>
          </p:cNvSpPr>
          <p:nvPr/>
        </p:nvSpPr>
        <p:spPr bwMode="auto">
          <a:xfrm>
            <a:off x="2073767" y="353596"/>
            <a:ext cx="6333785" cy="707886"/>
          </a:xfrm>
          <a:prstGeom prst="rect">
            <a:avLst/>
          </a:prstGeom>
          <a:noFill/>
          <a:ln w="9525">
            <a:noFill/>
            <a:miter lim="800000"/>
            <a:headEnd/>
            <a:tailEnd/>
          </a:ln>
        </p:spPr>
        <p:txBody>
          <a:bodyPr wrap="none">
            <a:spAutoFit/>
          </a:bodyPr>
          <a:lstStyle/>
          <a:p>
            <a:r>
              <a:rPr lang="ja-JP" altLang="en-US" sz="4000" b="1" dirty="0"/>
              <a:t>高次脳機能障害像の全体像</a:t>
            </a:r>
          </a:p>
        </p:txBody>
      </p:sp>
      <p:sp>
        <p:nvSpPr>
          <p:cNvPr id="15" name="Text Box 24">
            <a:extLst>
              <a:ext uri="{FF2B5EF4-FFF2-40B4-BE49-F238E27FC236}">
                <a16:creationId xmlns:a16="http://schemas.microsoft.com/office/drawing/2014/main" id="{113FAFA7-B177-4170-AC72-D16E25228D32}"/>
              </a:ext>
            </a:extLst>
          </p:cNvPr>
          <p:cNvSpPr txBox="1">
            <a:spLocks noChangeArrowheads="1"/>
          </p:cNvSpPr>
          <p:nvPr/>
        </p:nvSpPr>
        <p:spPr bwMode="auto">
          <a:xfrm>
            <a:off x="6324895" y="6232867"/>
            <a:ext cx="3419526" cy="369332"/>
          </a:xfrm>
          <a:prstGeom prst="rect">
            <a:avLst/>
          </a:prstGeom>
          <a:noFill/>
          <a:ln w="9525">
            <a:noFill/>
            <a:miter lim="800000"/>
            <a:headEnd/>
            <a:tailEnd/>
          </a:ln>
        </p:spPr>
        <p:txBody>
          <a:bodyPr wrap="none">
            <a:spAutoFit/>
          </a:bodyPr>
          <a:lstStyle/>
          <a:p>
            <a:r>
              <a:rPr lang="ja-JP" altLang="en-US" b="1" dirty="0">
                <a:latin typeface="ＭＳ Ｐゴシック" pitchFamily="50" charset="-128"/>
              </a:rPr>
              <a:t>高次脳機能障害支援モデル事業</a:t>
            </a:r>
          </a:p>
        </p:txBody>
      </p:sp>
      <p:sp>
        <p:nvSpPr>
          <p:cNvPr id="16" name="Text Box 25">
            <a:extLst>
              <a:ext uri="{FF2B5EF4-FFF2-40B4-BE49-F238E27FC236}">
                <a16:creationId xmlns:a16="http://schemas.microsoft.com/office/drawing/2014/main" id="{3F8B2287-EE42-4C82-8E02-1CB537A562CB}"/>
              </a:ext>
            </a:extLst>
          </p:cNvPr>
          <p:cNvSpPr txBox="1">
            <a:spLocks noChangeArrowheads="1"/>
          </p:cNvSpPr>
          <p:nvPr/>
        </p:nvSpPr>
        <p:spPr bwMode="auto">
          <a:xfrm>
            <a:off x="1254082" y="1176362"/>
            <a:ext cx="2161169" cy="584775"/>
          </a:xfrm>
          <a:prstGeom prst="rect">
            <a:avLst/>
          </a:prstGeom>
          <a:noFill/>
          <a:ln w="9525">
            <a:noFill/>
            <a:miter lim="800000"/>
            <a:headEnd/>
            <a:tailEnd/>
          </a:ln>
        </p:spPr>
        <p:txBody>
          <a:bodyPr wrap="none">
            <a:spAutoFit/>
          </a:bodyPr>
          <a:lstStyle/>
          <a:p>
            <a:pPr algn="ctr"/>
            <a:r>
              <a:rPr lang="ja-JP" altLang="en-US" b="1" dirty="0"/>
              <a:t>認知障害・精神障害</a:t>
            </a:r>
            <a:endParaRPr lang="en-US" altLang="ja-JP" b="1" dirty="0"/>
          </a:p>
          <a:p>
            <a:pPr algn="ctr"/>
            <a:r>
              <a:rPr lang="ja-JP" altLang="en-US" sz="1400" b="1" dirty="0"/>
              <a:t>（新しい高次脳機能障害）</a:t>
            </a:r>
          </a:p>
        </p:txBody>
      </p:sp>
      <p:sp>
        <p:nvSpPr>
          <p:cNvPr id="17" name="テキスト ボックス 16">
            <a:extLst>
              <a:ext uri="{FF2B5EF4-FFF2-40B4-BE49-F238E27FC236}">
                <a16:creationId xmlns:a16="http://schemas.microsoft.com/office/drawing/2014/main" id="{A7AE01C6-28BE-438D-BEFE-561721559570}"/>
              </a:ext>
            </a:extLst>
          </p:cNvPr>
          <p:cNvSpPr txBox="1"/>
          <p:nvPr/>
        </p:nvSpPr>
        <p:spPr>
          <a:xfrm>
            <a:off x="1070988" y="5032561"/>
            <a:ext cx="5301451" cy="1200329"/>
          </a:xfrm>
          <a:prstGeom prst="rect">
            <a:avLst/>
          </a:prstGeom>
          <a:noFill/>
        </p:spPr>
        <p:txBody>
          <a:bodyPr wrap="none" rtlCol="0">
            <a:spAutoFit/>
          </a:bodyPr>
          <a:lstStyle/>
          <a:p>
            <a:r>
              <a:rPr kumimoji="1" lang="en-US" altLang="ja-JP" b="1" dirty="0"/>
              <a:t>1</a:t>
            </a:r>
            <a:r>
              <a:rPr kumimoji="1" lang="ja-JP" altLang="en-US" b="1" dirty="0" err="1"/>
              <a:t>つの</a:t>
            </a:r>
            <a:r>
              <a:rPr kumimoji="1" lang="ja-JP" altLang="en-US" b="1" dirty="0"/>
              <a:t>症状が際立つのではなく、多くの場合は種々の</a:t>
            </a:r>
            <a:endParaRPr kumimoji="1" lang="en-US" altLang="ja-JP" b="1" dirty="0"/>
          </a:p>
          <a:p>
            <a:r>
              <a:rPr lang="ja-JP" altLang="en-US" b="1" dirty="0"/>
              <a:t>認知機能障害が混在して存在する。</a:t>
            </a:r>
            <a:endParaRPr lang="en-US" altLang="ja-JP" b="1" dirty="0"/>
          </a:p>
          <a:p>
            <a:r>
              <a:rPr kumimoji="1" lang="ja-JP" altLang="en-US" b="1" dirty="0"/>
              <a:t>また古くからの高次脳機能障害としての失語や失行、</a:t>
            </a:r>
            <a:endParaRPr kumimoji="1" lang="en-US" altLang="ja-JP" b="1" dirty="0"/>
          </a:p>
          <a:p>
            <a:r>
              <a:rPr lang="ja-JP" altLang="en-US" b="1" dirty="0"/>
              <a:t>失認などを併せ持つこともあります。</a:t>
            </a:r>
            <a:endParaRPr kumimoji="1" lang="ja-JP" altLang="en-US" b="1" dirty="0"/>
          </a:p>
        </p:txBody>
      </p:sp>
      <p:pic>
        <p:nvPicPr>
          <p:cNvPr id="23" name="オーディオ 22">
            <a:hlinkClick r:id="" action="ppaction://media"/>
            <a:extLst>
              <a:ext uri="{FF2B5EF4-FFF2-40B4-BE49-F238E27FC236}">
                <a16:creationId xmlns:a16="http://schemas.microsoft.com/office/drawing/2014/main" id="{A9064011-5643-44DD-9F3E-1943EBD696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61500" y="6032500"/>
            <a:ext cx="609600" cy="609600"/>
          </a:xfrm>
          <a:prstGeom prst="rect">
            <a:avLst/>
          </a:prstGeom>
        </p:spPr>
      </p:pic>
    </p:spTree>
    <p:extLst>
      <p:ext uri="{BB962C8B-B14F-4D97-AF65-F5344CB8AC3E}">
        <p14:creationId xmlns:p14="http://schemas.microsoft.com/office/powerpoint/2010/main" val="634147067"/>
      </p:ext>
    </p:extLst>
  </p:cSld>
  <p:clrMapOvr>
    <a:masterClrMapping/>
  </p:clrMapOvr>
  <mc:AlternateContent xmlns:mc="http://schemas.openxmlformats.org/markup-compatibility/2006">
    <mc:Choice xmlns:p14="http://schemas.microsoft.com/office/powerpoint/2010/main" Requires="p14">
      <p:transition spd="slow" p14:dur="2000" advTm="31751"/>
    </mc:Choice>
    <mc:Fallback>
      <p:transition spd="slow" advTm="317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1335</TotalTime>
  <Words>1417</Words>
  <Application>Microsoft Office PowerPoint</Application>
  <PresentationFormat>35mm スライド</PresentationFormat>
  <Paragraphs>103</Paragraphs>
  <Slides>9</Slides>
  <Notes>9</Notes>
  <HiddenSlides>0</HiddenSlides>
  <MMClips>9</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ＭＳ Ｐ明朝</vt:lpstr>
      <vt:lpstr>游ゴシック</vt:lpstr>
      <vt:lpstr>Century Schoolbook</vt:lpstr>
      <vt:lpstr>Wingdings</vt:lpstr>
      <vt:lpstr>Wingdings 2</vt:lpstr>
      <vt:lpstr>スパイス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Kawai</dc:creator>
  <cp:lastModifiedBy>河井 信行</cp:lastModifiedBy>
  <cp:revision>87</cp:revision>
  <dcterms:created xsi:type="dcterms:W3CDTF">2010-02-01T22:55:54Z</dcterms:created>
  <dcterms:modified xsi:type="dcterms:W3CDTF">2021-12-18T10:59:29Z</dcterms:modified>
</cp:coreProperties>
</file>