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412" r:id="rId2"/>
    <p:sldId id="389" r:id="rId3"/>
    <p:sldId id="413" r:id="rId4"/>
    <p:sldId id="390" r:id="rId5"/>
    <p:sldId id="406" r:id="rId6"/>
    <p:sldId id="407" r:id="rId7"/>
  </p:sldIdLst>
  <p:sldSz cx="10287000" cy="6858000" type="35mm"/>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66"/>
    <a:srgbClr val="33CC33"/>
    <a:srgbClr val="0066CC"/>
    <a:srgbClr val="9900FF"/>
    <a:srgbClr val="FF3399"/>
    <a:srgbClr val="FE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654" y="84"/>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F36D2-6E43-4D96-A490-2A685327E54E}" type="datetimeFigureOut">
              <a:rPr kumimoji="1" lang="ja-JP" altLang="en-US" smtClean="0"/>
              <a:t>2021/12/18</a:t>
            </a:fld>
            <a:endParaRPr kumimoji="1" lang="ja-JP" altLang="en-US"/>
          </a:p>
        </p:txBody>
      </p:sp>
      <p:sp>
        <p:nvSpPr>
          <p:cNvPr id="4" name="スライド イメージ プレースホルダー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CF09D-8D8D-4920-AE32-70BF7C55152E}" type="slidenum">
              <a:rPr kumimoji="1" lang="ja-JP" altLang="en-US" smtClean="0"/>
              <a:t>‹#›</a:t>
            </a:fld>
            <a:endParaRPr kumimoji="1" lang="ja-JP" altLang="en-US"/>
          </a:p>
        </p:txBody>
      </p:sp>
    </p:spTree>
    <p:extLst>
      <p:ext uri="{BB962C8B-B14F-4D97-AF65-F5344CB8AC3E}">
        <p14:creationId xmlns:p14="http://schemas.microsoft.com/office/powerpoint/2010/main" val="13873877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2</a:t>
            </a:r>
            <a:r>
              <a:rPr kumimoji="1" lang="ja-JP" altLang="en-US" dirty="0"/>
              <a:t>高次脳機能障害の原因についてお話をします。</a:t>
            </a:r>
          </a:p>
        </p:txBody>
      </p:sp>
      <p:sp>
        <p:nvSpPr>
          <p:cNvPr id="4" name="スライド番号プレースホルダー 3"/>
          <p:cNvSpPr>
            <a:spLocks noGrp="1"/>
          </p:cNvSpPr>
          <p:nvPr>
            <p:ph type="sldNum" sz="quarter" idx="5"/>
          </p:nvPr>
        </p:nvSpPr>
        <p:spPr/>
        <p:txBody>
          <a:bodyPr/>
          <a:lstStyle/>
          <a:p>
            <a:fld id="{27ACF09D-8D8D-4920-AE32-70BF7C55152E}" type="slidenum">
              <a:rPr kumimoji="1" lang="ja-JP" altLang="en-US" smtClean="0"/>
              <a:t>1</a:t>
            </a:fld>
            <a:endParaRPr kumimoji="1" lang="ja-JP" altLang="en-US"/>
          </a:p>
        </p:txBody>
      </p:sp>
    </p:spTree>
    <p:extLst>
      <p:ext uri="{BB962C8B-B14F-4D97-AF65-F5344CB8AC3E}">
        <p14:creationId xmlns:p14="http://schemas.microsoft.com/office/powerpoint/2010/main" val="205824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次脳機能障害は、脳に損傷がおこるあらゆる疾患において発症する可能性があります。脳出血や脳梗塞、くも膜下出血、モヤモヤ病、脳動静脈奇形破裂などの脳血管障害、交通事故や転落・転倒事故、スポーツ外傷、虐待などによる脳外傷、インフルエンザ脳炎、ヘルペス脳炎、細菌性髄膜炎、辺縁系脳炎などの脳炎、髄膜炎、窒息、溺水、心停止、一酸化炭素中毒による低酸素脳症が代表的な疾患です。このうち脳血管障害と脳外傷が圧倒的に多く、中高年者では脳血管障害、若年者では脳外傷が原因となることが一般的です。</a:t>
            </a:r>
          </a:p>
        </p:txBody>
      </p:sp>
      <p:sp>
        <p:nvSpPr>
          <p:cNvPr id="4" name="スライド番号プレースホルダー 3"/>
          <p:cNvSpPr>
            <a:spLocks noGrp="1"/>
          </p:cNvSpPr>
          <p:nvPr>
            <p:ph type="sldNum" sz="quarter" idx="5"/>
          </p:nvPr>
        </p:nvSpPr>
        <p:spPr/>
        <p:txBody>
          <a:bodyPr/>
          <a:lstStyle/>
          <a:p>
            <a:fld id="{27ACF09D-8D8D-4920-AE32-70BF7C55152E}" type="slidenum">
              <a:rPr kumimoji="1" lang="ja-JP" altLang="en-US" smtClean="0"/>
              <a:t>2</a:t>
            </a:fld>
            <a:endParaRPr kumimoji="1" lang="ja-JP" altLang="en-US"/>
          </a:p>
        </p:txBody>
      </p:sp>
    </p:spTree>
    <p:extLst>
      <p:ext uri="{BB962C8B-B14F-4D97-AF65-F5344CB8AC3E}">
        <p14:creationId xmlns:p14="http://schemas.microsoft.com/office/powerpoint/2010/main" val="350989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の障害には、知的障害、自閉症などの発達障害、統合失調症などの精神疾患、アルツハイマー病をはじめとする認知症などの退行性疾患、脳血管障害や脳外傷などの脳損傷による中途障害があり、医学的にはどれも高次脳機能障害の原因となります。</a:t>
            </a:r>
          </a:p>
        </p:txBody>
      </p:sp>
      <p:sp>
        <p:nvSpPr>
          <p:cNvPr id="4" name="スライド番号プレースホルダー 3"/>
          <p:cNvSpPr>
            <a:spLocks noGrp="1"/>
          </p:cNvSpPr>
          <p:nvPr>
            <p:ph type="sldNum" sz="quarter" idx="5"/>
          </p:nvPr>
        </p:nvSpPr>
        <p:spPr/>
        <p:txBody>
          <a:bodyPr/>
          <a:lstStyle/>
          <a:p>
            <a:fld id="{27ACF09D-8D8D-4920-AE32-70BF7C55152E}" type="slidenum">
              <a:rPr kumimoji="1" lang="ja-JP" altLang="en-US" smtClean="0"/>
              <a:t>3</a:t>
            </a:fld>
            <a:endParaRPr kumimoji="1" lang="ja-JP" altLang="en-US"/>
          </a:p>
        </p:txBody>
      </p:sp>
    </p:spTree>
    <p:extLst>
      <p:ext uri="{BB962C8B-B14F-4D97-AF65-F5344CB8AC3E}">
        <p14:creationId xmlns:p14="http://schemas.microsoft.com/office/powerpoint/2010/main" val="108320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しかし、我が国では脳損傷の後遺症のみを行政上の高次脳機能障害として扱っており、我々の「高次脳機能障害者支援センター」も主に脳損傷の後遺症による高次脳機能障害を取り扱います。</a:t>
            </a:r>
          </a:p>
        </p:txBody>
      </p:sp>
      <p:sp>
        <p:nvSpPr>
          <p:cNvPr id="4" name="スライド番号プレースホルダー 3"/>
          <p:cNvSpPr>
            <a:spLocks noGrp="1"/>
          </p:cNvSpPr>
          <p:nvPr>
            <p:ph type="sldNum" sz="quarter" idx="5"/>
          </p:nvPr>
        </p:nvSpPr>
        <p:spPr/>
        <p:txBody>
          <a:bodyPr/>
          <a:lstStyle/>
          <a:p>
            <a:fld id="{27ACF09D-8D8D-4920-AE32-70BF7C55152E}" type="slidenum">
              <a:rPr kumimoji="1" lang="ja-JP" altLang="en-US" smtClean="0"/>
              <a:t>4</a:t>
            </a:fld>
            <a:endParaRPr kumimoji="1" lang="ja-JP" altLang="en-US"/>
          </a:p>
        </p:txBody>
      </p:sp>
    </p:spTree>
    <p:extLst>
      <p:ext uri="{BB962C8B-B14F-4D97-AF65-F5344CB8AC3E}">
        <p14:creationId xmlns:p14="http://schemas.microsoft.com/office/powerpoint/2010/main" val="397972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ため、脳性まひ、発達障害、うつ病、統合失調症、アルツハイマー病、パーキンソン病に伴う認知症は対象外疾患となり、「高次脳機能障害者支援センター」を訪れた場合は他の専門機関を紹介させて頂きます。</a:t>
            </a:r>
          </a:p>
        </p:txBody>
      </p:sp>
      <p:sp>
        <p:nvSpPr>
          <p:cNvPr id="4" name="スライド番号プレースホルダー 3"/>
          <p:cNvSpPr>
            <a:spLocks noGrp="1"/>
          </p:cNvSpPr>
          <p:nvPr>
            <p:ph type="sldNum" sz="quarter" idx="5"/>
          </p:nvPr>
        </p:nvSpPr>
        <p:spPr/>
        <p:txBody>
          <a:bodyPr/>
          <a:lstStyle/>
          <a:p>
            <a:fld id="{27ACF09D-8D8D-4920-AE32-70BF7C55152E}" type="slidenum">
              <a:rPr kumimoji="1" lang="ja-JP" altLang="en-US" smtClean="0"/>
              <a:t>5</a:t>
            </a:fld>
            <a:endParaRPr kumimoji="1" lang="ja-JP" altLang="en-US"/>
          </a:p>
        </p:txBody>
      </p:sp>
    </p:spTree>
    <p:extLst>
      <p:ext uri="{BB962C8B-B14F-4D97-AF65-F5344CB8AC3E}">
        <p14:creationId xmlns:p14="http://schemas.microsoft.com/office/powerpoint/2010/main" val="187735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しばしば高次脳機能障害とアルツハイマー病などの認知症の違いを質問されます。先ほどの説明の様に認められる症状は共通していますが、高次脳機能</a:t>
            </a:r>
            <a:r>
              <a:rPr kumimoji="1" lang="ja-JP" altLang="en-US"/>
              <a:t>障害は、脳</a:t>
            </a:r>
            <a:r>
              <a:rPr kumimoji="1" lang="ja-JP" altLang="en-US" dirty="0"/>
              <a:t>損傷を受けた原因や時期が明らかである、進行性の障害ではなく、リハビリテーションなどの治療介入によりある程度改善が期待できる、時に全般的な認知機能が保たれていること</a:t>
            </a:r>
            <a:r>
              <a:rPr kumimoji="1" lang="ja-JP" altLang="en-US"/>
              <a:t>があるなどの相違点があります。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27ACF09D-8D8D-4920-AE32-70BF7C55152E}" type="slidenum">
              <a:rPr kumimoji="1" lang="ja-JP" altLang="en-US" smtClean="0"/>
              <a:t>6</a:t>
            </a:fld>
            <a:endParaRPr kumimoji="1" lang="ja-JP" altLang="en-US"/>
          </a:p>
        </p:txBody>
      </p:sp>
    </p:spTree>
    <p:extLst>
      <p:ext uri="{BB962C8B-B14F-4D97-AF65-F5344CB8AC3E}">
        <p14:creationId xmlns:p14="http://schemas.microsoft.com/office/powerpoint/2010/main" val="346885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571750" y="3124200"/>
            <a:ext cx="6943725" cy="1894362"/>
          </a:xfrm>
        </p:spPr>
        <p:txBody>
          <a:bodyPr/>
          <a:lstStyle>
            <a:lvl1pPr>
              <a:defRPr b="1"/>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2571750" y="5003322"/>
            <a:ext cx="6943725"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bwMode="auto">
          <a:xfrm rot="5400000">
            <a:off x="8878074" y="1150285"/>
            <a:ext cx="2286000" cy="428625"/>
          </a:xfrm>
        </p:spPr>
        <p:txBody>
          <a:bodyPr/>
          <a:lstStyle/>
          <a:p>
            <a:fld id="{FA3EB9FF-595C-4FCD-961A-51DBC1EC254D}" type="datetimeFigureOut">
              <a:rPr kumimoji="1" lang="ja-JP" altLang="en-US" smtClean="0"/>
              <a:pPr/>
              <a:t>2021/12/18</a:t>
            </a:fld>
            <a:endParaRPr kumimoji="1" lang="ja-JP" altLang="en-US"/>
          </a:p>
        </p:txBody>
      </p:sp>
      <p:sp>
        <p:nvSpPr>
          <p:cNvPr id="17" name="フッター プレースホルダ 16"/>
          <p:cNvSpPr>
            <a:spLocks noGrp="1"/>
          </p:cNvSpPr>
          <p:nvPr>
            <p:ph type="ftr" sz="quarter" idx="11"/>
          </p:nvPr>
        </p:nvSpPr>
        <p:spPr bwMode="auto">
          <a:xfrm rot="5400000">
            <a:off x="8190528" y="4157666"/>
            <a:ext cx="3657600" cy="432054"/>
          </a:xfrm>
        </p:spPr>
        <p:txBody>
          <a:bodyPr/>
          <a:lstStyle/>
          <a:p>
            <a:endParaRPr kumimoji="1" lang="ja-JP" altLang="en-US"/>
          </a:p>
        </p:txBody>
      </p:sp>
      <p:sp>
        <p:nvSpPr>
          <p:cNvPr id="10" name="正方形/長方形 9"/>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10253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85800" y="3429000"/>
            <a:ext cx="1457325"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73336"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872234" y="5788152"/>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2143125" y="4495800"/>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491237"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40"/>
            <a:ext cx="1885950"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514350" y="274639"/>
            <a:ext cx="6772275"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8" name="コンテンツ プレースホルダ 7"/>
          <p:cNvSpPr>
            <a:spLocks noGrp="1"/>
          </p:cNvSpPr>
          <p:nvPr>
            <p:ph sz="quarter" idx="1"/>
          </p:nvPr>
        </p:nvSpPr>
        <p:spPr>
          <a:xfrm>
            <a:off x="514350" y="1600200"/>
            <a:ext cx="8401050" cy="4873752"/>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4"/>
          </p:nvPr>
        </p:nvSpPr>
        <p:spPr/>
        <p:txBody>
          <a:bodyPr rtlCol="0"/>
          <a:lstStyle/>
          <a:p>
            <a:fld id="{FA3EB9FF-595C-4FCD-961A-51DBC1EC254D}" type="datetimeFigureOut">
              <a:rPr kumimoji="1" lang="ja-JP" altLang="en-US" smtClean="0"/>
              <a:pPr/>
              <a:t>2021/12/18</a:t>
            </a:fld>
            <a:endParaRPr kumimoji="1" lang="ja-JP" altLang="en-US"/>
          </a:p>
        </p:txBody>
      </p:sp>
      <p:sp>
        <p:nvSpPr>
          <p:cNvPr id="9" name="スライド番号プレースホルダ 8"/>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71750" y="2895600"/>
            <a:ext cx="6943725" cy="2053590"/>
          </a:xfrm>
        </p:spPr>
        <p:txBody>
          <a:bodyPr/>
          <a:lstStyle>
            <a:lvl1pPr algn="l">
              <a:buNone/>
              <a:defRPr sz="3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2571750" y="5010150"/>
            <a:ext cx="6943725"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bwMode="auto">
          <a:xfrm rot="5400000">
            <a:off x="8876538" y="1146620"/>
            <a:ext cx="2286000" cy="428625"/>
          </a:xfrm>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bwMode="auto">
          <a:xfrm rot="5400000">
            <a:off x="8190738" y="4154805"/>
            <a:ext cx="3657600" cy="432054"/>
          </a:xfrm>
        </p:spPr>
        <p:txBody>
          <a:bodyPr/>
          <a:lstStyle/>
          <a:p>
            <a:endParaRPr kumimoji="1" lang="ja-JP" altLang="en-US"/>
          </a:p>
        </p:txBody>
      </p:sp>
      <p:sp>
        <p:nvSpPr>
          <p:cNvPr id="9" name="正方形/長方形 8"/>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85800" y="3429000"/>
            <a:ext cx="1457325"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490292"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872234" y="5791200"/>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2113920" y="4479888"/>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1023518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508193"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514350"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4804029"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8486775" cy="1143000"/>
          </a:xfrm>
        </p:spPr>
        <p:txBody>
          <a:bodyPr anchor="b"/>
          <a:lstStyle>
            <a:lvl1pPr>
              <a:defRPr/>
            </a:lvl1pPr>
          </a:lstStyle>
          <a:p>
            <a:r>
              <a:rPr kumimoji="0" lang="ja-JP" altLang="en-US"/>
              <a:t>マスタ タイトルの書式設定</a:t>
            </a:r>
            <a:endParaRPr kumimoji="0" lang="en-US"/>
          </a:p>
        </p:txBody>
      </p:sp>
      <p:sp>
        <p:nvSpPr>
          <p:cNvPr id="7" name="日付プレースホルダ 6"/>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514350"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4918472"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 11"/>
          <p:cNvSpPr>
            <a:spLocks noGrp="1"/>
          </p:cNvSpPr>
          <p:nvPr>
            <p:ph type="body" sz="quarter" idx="1"/>
          </p:nvPr>
        </p:nvSpPr>
        <p:spPr>
          <a:xfrm>
            <a:off x="514350"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
        <p:nvSpPr>
          <p:cNvPr id="14" name="テキスト プレースホルダ 13"/>
          <p:cNvSpPr>
            <a:spLocks noGrp="1"/>
          </p:cNvSpPr>
          <p:nvPr>
            <p:ph type="body" sz="quarter" idx="3"/>
          </p:nvPr>
        </p:nvSpPr>
        <p:spPr>
          <a:xfrm>
            <a:off x="4886325"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6" name="日付プレースホルダ 5"/>
          <p:cNvSpPr>
            <a:spLocks noGrp="1"/>
          </p:cNvSpPr>
          <p:nvPr>
            <p:ph type="dt" sz="half" idx="10"/>
          </p:nvPr>
        </p:nvSpPr>
        <p:spPr/>
        <p:txBody>
          <a:bodyPr rtlCol="0"/>
          <a:lstStyle/>
          <a:p>
            <a:fld id="{FA3EB9FF-595C-4FCD-961A-51DBC1EC254D}" type="datetimeFigureOut">
              <a:rPr kumimoji="1" lang="ja-JP" altLang="en-US" smtClean="0"/>
              <a:pPr/>
              <a:t>2021/12/18</a:t>
            </a:fld>
            <a:endParaRPr kumimoji="1" lang="ja-JP" altLang="en-US"/>
          </a:p>
        </p:txBody>
      </p:sp>
      <p:sp>
        <p:nvSpPr>
          <p:cNvPr id="7" name="スライド番号プレースホルダ 6"/>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4187666" y="3171825"/>
            <a:ext cx="6309360" cy="514350"/>
          </a:xfrm>
        </p:spPr>
        <p:txBody>
          <a:bodyPr anchor="b"/>
          <a:lstStyle>
            <a:lvl1pPr algn="l">
              <a:buNone/>
              <a:defRPr sz="2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7663815" y="274320"/>
            <a:ext cx="1717929"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8" name="直線コネクタ 7"/>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42900" y="274320"/>
            <a:ext cx="6343650" cy="6327648"/>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 20"/>
          <p:cNvSpPr>
            <a:spLocks noGrp="1"/>
          </p:cNvSpPr>
          <p:nvPr>
            <p:ph type="dt" sz="half" idx="14"/>
          </p:nvPr>
        </p:nvSpPr>
        <p:spPr/>
        <p:txBody>
          <a:bodyPr rtlCol="0"/>
          <a:lstStyle/>
          <a:p>
            <a:fld id="{FA3EB9FF-595C-4FCD-961A-51DBC1EC254D}" type="datetimeFigureOut">
              <a:rPr kumimoji="1" lang="ja-JP" altLang="en-US" smtClean="0"/>
              <a:pPr/>
              <a:t>2021/12/18</a:t>
            </a:fld>
            <a:endParaRPr kumimoji="1" lang="ja-JP" altLang="en-US"/>
          </a:p>
        </p:txBody>
      </p:sp>
      <p:sp>
        <p:nvSpPr>
          <p:cNvPr id="22" name="スライド番号プレースホルダ 21"/>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9858375"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4163235" y="3171825"/>
            <a:ext cx="6309360" cy="514350"/>
          </a:xfrm>
        </p:spPr>
        <p:txBody>
          <a:bodyPr anchor="b"/>
          <a:lstStyle>
            <a:lvl1pPr algn="l">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0" y="0"/>
            <a:ext cx="6943725"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7611523" y="264795"/>
            <a:ext cx="17145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10" name="直線コネクタ 9"/>
          <p:cNvSpPr>
            <a:spLocks noChangeShapeType="1"/>
          </p:cNvSpPr>
          <p:nvPr/>
        </p:nvSpPr>
        <p:spPr bwMode="auto">
          <a:xfrm>
            <a:off x="1011555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9944100" y="0"/>
            <a:ext cx="3429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FA3EB9FF-595C-4FCD-961A-51DBC1EC254D}" type="datetimeFigureOut">
              <a:rPr kumimoji="1" lang="ja-JP" altLang="en-US" smtClean="0"/>
              <a:pPr/>
              <a:t>2021/12/18</a:t>
            </a:fld>
            <a:endParaRPr kumimoji="1" lang="ja-JP" altLang="en-US"/>
          </a:p>
        </p:txBody>
      </p:sp>
      <p:sp>
        <p:nvSpPr>
          <p:cNvPr id="18" name="スライド番号プレースホルダ 17"/>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514350" y="274638"/>
            <a:ext cx="8401050" cy="1143000"/>
          </a:xfrm>
          <a:prstGeom prst="rect">
            <a:avLst/>
          </a:prstGeom>
        </p:spPr>
        <p:txBody>
          <a:bodyPr vert="horz" anchor="b">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514350" y="1600200"/>
            <a:ext cx="8401050" cy="487375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rot="5400000">
            <a:off x="8663940" y="1057848"/>
            <a:ext cx="2011680" cy="432054"/>
          </a:xfrm>
          <a:prstGeom prst="rect">
            <a:avLst/>
          </a:prstGeom>
        </p:spPr>
        <p:txBody>
          <a:bodyPr vert="horz" anchor="ctr" anchorCtr="0"/>
          <a:lstStyle>
            <a:lvl1pPr algn="r" eaLnBrk="1" latinLnBrk="0" hangingPunct="1">
              <a:defRPr kumimoji="0" sz="1200">
                <a:solidFill>
                  <a:schemeClr val="tx2"/>
                </a:solidFill>
              </a:defRPr>
            </a:lvl1pPr>
          </a:lstStyle>
          <a:p>
            <a:fld id="{FA3EB9FF-595C-4FCD-961A-51DBC1EC254D}" type="datetimeFigureOut">
              <a:rPr kumimoji="1" lang="ja-JP" altLang="en-US" smtClean="0"/>
              <a:pPr/>
              <a:t>2021/12/18</a:t>
            </a:fld>
            <a:endParaRPr kumimoji="1" lang="ja-JP" altLang="en-US"/>
          </a:p>
        </p:txBody>
      </p:sp>
      <p:sp>
        <p:nvSpPr>
          <p:cNvPr id="3" name="フッター プレースホルダ 2"/>
          <p:cNvSpPr>
            <a:spLocks noGrp="1"/>
          </p:cNvSpPr>
          <p:nvPr>
            <p:ph type="ftr" sz="quarter" idx="3"/>
          </p:nvPr>
        </p:nvSpPr>
        <p:spPr>
          <a:xfrm rot="5400000">
            <a:off x="8063984" y="3714380"/>
            <a:ext cx="3200400" cy="41148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8572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9145143" y="5734050"/>
            <a:ext cx="685800" cy="521208"/>
          </a:xfrm>
          <a:prstGeom prst="rect">
            <a:avLst/>
          </a:prstGeom>
        </p:spPr>
        <p:txBody>
          <a:bodyPr vert="horz" anchor="ctr"/>
          <a:lstStyle>
            <a:lvl1pPr algn="ctr" eaLnBrk="1" latinLnBrk="0" hangingPunct="1">
              <a:defRPr kumimoji="0" sz="1400" b="1">
                <a:solidFill>
                  <a:srgbClr val="FFFFFF"/>
                </a:solidFill>
              </a:defRPr>
            </a:lvl1pPr>
          </a:lstStyle>
          <a:p>
            <a:fld id="{22D0147F-BC5E-46C7-9249-16859E4D44F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notesSlide" Target="../notesSlides/notesSlide2.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880DA8-442E-494C-BCB2-96B374E43DB6}"/>
              </a:ext>
            </a:extLst>
          </p:cNvPr>
          <p:cNvSpPr txBox="1">
            <a:spLocks noChangeArrowheads="1"/>
          </p:cNvSpPr>
          <p:nvPr/>
        </p:nvSpPr>
        <p:spPr>
          <a:xfrm>
            <a:off x="1507096" y="980728"/>
            <a:ext cx="7272808" cy="4896544"/>
          </a:xfrm>
          <a:prstGeom prst="rect">
            <a:avLst/>
          </a:prstGeom>
        </p:spPr>
        <p:txBody>
          <a:bodyPr/>
          <a:lstStyle/>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effectLst/>
                <a:uLnTx/>
                <a:uFillTx/>
                <a:latin typeface="+mj-lt"/>
                <a:ea typeface="+mj-ea"/>
                <a:cs typeface="+mj-cs"/>
              </a:rPr>
              <a:t>高次脳機能障害とは</a:t>
            </a:r>
            <a:endParaRPr kumimoji="1" lang="en-US" altLang="ja-JP" sz="4400" b="1" i="0" u="none" strike="noStrike" kern="1200" cap="none" spc="0" normalizeH="0" baseline="0" noProof="0" dirty="0">
              <a:ln>
                <a:noFill/>
              </a:ln>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solidFill>
                  <a:srgbClr val="FF0000"/>
                </a:solidFill>
                <a:effectLst/>
                <a:uLnTx/>
                <a:uFillTx/>
                <a:latin typeface="+mj-lt"/>
                <a:ea typeface="+mj-ea"/>
                <a:cs typeface="+mj-cs"/>
              </a:rPr>
              <a:t>高次脳機能障害の原因</a:t>
            </a:r>
            <a:endParaRPr kumimoji="1" lang="en-US" altLang="ja-JP" sz="4400" b="1" i="0" u="none" strike="noStrike" kern="1200" cap="none" spc="0" normalizeH="0" baseline="0" noProof="0" dirty="0">
              <a:ln>
                <a:noFill/>
              </a:ln>
              <a:solidFill>
                <a:srgbClr val="FF0000"/>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高次脳機能障害の症状</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高次脳機能障害の診断</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高次脳機能障害の検査</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高次脳機能障害の治療</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最後に</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オーディオ 1">
            <a:hlinkClick r:id="" action="ppaction://media"/>
            <a:extLst>
              <a:ext uri="{FF2B5EF4-FFF2-40B4-BE49-F238E27FC236}">
                <a16:creationId xmlns:a16="http://schemas.microsoft.com/office/drawing/2014/main" id="{BEB379BD-AE58-4199-B412-45DE0C9F59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759266618"/>
      </p:ext>
    </p:extLst>
  </p:cSld>
  <p:clrMapOvr>
    <a:masterClrMapping/>
  </p:clrMapOvr>
  <mc:AlternateContent xmlns:mc="http://schemas.openxmlformats.org/markup-compatibility/2006">
    <mc:Choice xmlns:p14="http://schemas.microsoft.com/office/powerpoint/2010/main" Requires="p14">
      <p:transition spd="slow" p14:dur="2000" advTm="6497"/>
    </mc:Choice>
    <mc:Fallback>
      <p:transition spd="slow" advTm="6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CBAFEDE2-C187-49CA-91A9-4A012A09DADF}"/>
              </a:ext>
            </a:extLst>
          </p:cNvPr>
          <p:cNvGrpSpPr/>
          <p:nvPr/>
        </p:nvGrpSpPr>
        <p:grpSpPr>
          <a:xfrm>
            <a:off x="474181" y="332656"/>
            <a:ext cx="4392488" cy="3024336"/>
            <a:chOff x="474181" y="332656"/>
            <a:chExt cx="4392488" cy="3024336"/>
          </a:xfrm>
        </p:grpSpPr>
        <p:pic>
          <p:nvPicPr>
            <p:cNvPr id="106498" name="Picture 2" descr="くも膜下出血イラスト／無料イラストなら「イラストAC」">
              <a:extLst>
                <a:ext uri="{FF2B5EF4-FFF2-40B4-BE49-F238E27FC236}">
                  <a16:creationId xmlns:a16="http://schemas.microsoft.com/office/drawing/2014/main" id="{62C1760D-78C5-47CC-87B3-520460B15F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324" y="1010446"/>
              <a:ext cx="1152128" cy="1618692"/>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51E16413-CCFB-40A1-94D9-02AFEECDA4E5}"/>
                </a:ext>
              </a:extLst>
            </p:cNvPr>
            <p:cNvSpPr/>
            <p:nvPr/>
          </p:nvSpPr>
          <p:spPr>
            <a:xfrm>
              <a:off x="474181" y="332656"/>
              <a:ext cx="4392488"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rPr>
                <a:t>脳血管障害</a:t>
              </a:r>
              <a:endParaRPr kumimoji="1" lang="en-US" altLang="ja-JP" sz="4000" b="1" dirty="0">
                <a:solidFill>
                  <a:schemeClr val="tx1"/>
                </a:solidFill>
              </a:endParaRPr>
            </a:p>
            <a:p>
              <a:pPr>
                <a:spcBef>
                  <a:spcPts val="1200"/>
                </a:spcBef>
              </a:pPr>
              <a:r>
                <a:rPr lang="ja-JP" altLang="en-US" sz="3000" b="1" dirty="0">
                  <a:solidFill>
                    <a:schemeClr val="tx1"/>
                  </a:solidFill>
                </a:rPr>
                <a:t>・脳出血、脳梗塞</a:t>
              </a:r>
              <a:endParaRPr lang="en-US" altLang="ja-JP" sz="3000" b="1" dirty="0">
                <a:solidFill>
                  <a:schemeClr val="tx1"/>
                </a:solidFill>
              </a:endParaRPr>
            </a:p>
            <a:p>
              <a:r>
                <a:rPr kumimoji="1" lang="ja-JP" altLang="en-US" sz="3000" b="1" dirty="0">
                  <a:solidFill>
                    <a:schemeClr val="tx1"/>
                  </a:solidFill>
                </a:rPr>
                <a:t>・くも膜下出血</a:t>
              </a:r>
              <a:endParaRPr kumimoji="1" lang="en-US" altLang="ja-JP" sz="3000" b="1" dirty="0">
                <a:solidFill>
                  <a:schemeClr val="tx1"/>
                </a:solidFill>
              </a:endParaRPr>
            </a:p>
            <a:p>
              <a:r>
                <a:rPr lang="ja-JP" altLang="en-US" sz="3000" b="1" dirty="0">
                  <a:solidFill>
                    <a:schemeClr val="tx1"/>
                  </a:solidFill>
                </a:rPr>
                <a:t>・もやもや病</a:t>
              </a:r>
              <a:endParaRPr lang="en-US" altLang="ja-JP" sz="3000" b="1" dirty="0">
                <a:solidFill>
                  <a:schemeClr val="tx1"/>
                </a:solidFill>
              </a:endParaRPr>
            </a:p>
            <a:p>
              <a:r>
                <a:rPr kumimoji="1" lang="ja-JP" altLang="en-US" sz="3000" b="1" dirty="0">
                  <a:solidFill>
                    <a:schemeClr val="tx1"/>
                  </a:solidFill>
                </a:rPr>
                <a:t>・脳動静脈奇形（破裂）</a:t>
              </a:r>
            </a:p>
          </p:txBody>
        </p:sp>
      </p:grpSp>
      <p:grpSp>
        <p:nvGrpSpPr>
          <p:cNvPr id="8" name="グループ化 7">
            <a:extLst>
              <a:ext uri="{FF2B5EF4-FFF2-40B4-BE49-F238E27FC236}">
                <a16:creationId xmlns:a16="http://schemas.microsoft.com/office/drawing/2014/main" id="{A4AE4B30-8913-49F1-A930-C376043D4C90}"/>
              </a:ext>
            </a:extLst>
          </p:cNvPr>
          <p:cNvGrpSpPr/>
          <p:nvPr/>
        </p:nvGrpSpPr>
        <p:grpSpPr>
          <a:xfrm>
            <a:off x="5147035" y="332656"/>
            <a:ext cx="4392488" cy="3024336"/>
            <a:chOff x="5147035" y="332656"/>
            <a:chExt cx="4392488" cy="3024336"/>
          </a:xfrm>
        </p:grpSpPr>
        <p:sp>
          <p:nvSpPr>
            <p:cNvPr id="3" name="四角形: 角を丸くする 2">
              <a:extLst>
                <a:ext uri="{FF2B5EF4-FFF2-40B4-BE49-F238E27FC236}">
                  <a16:creationId xmlns:a16="http://schemas.microsoft.com/office/drawing/2014/main" id="{C4C93388-0E55-4388-9169-04C0BD335844}"/>
                </a:ext>
              </a:extLst>
            </p:cNvPr>
            <p:cNvSpPr/>
            <p:nvPr/>
          </p:nvSpPr>
          <p:spPr>
            <a:xfrm>
              <a:off x="5147035" y="332656"/>
              <a:ext cx="4392488"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rPr>
                <a:t>脳外傷</a:t>
              </a:r>
              <a:endParaRPr kumimoji="1" lang="en-US" altLang="ja-JP" sz="4000" b="1" dirty="0">
                <a:solidFill>
                  <a:schemeClr val="tx1"/>
                </a:solidFill>
              </a:endParaRPr>
            </a:p>
            <a:p>
              <a:pPr>
                <a:spcBef>
                  <a:spcPts val="1200"/>
                </a:spcBef>
              </a:pPr>
              <a:r>
                <a:rPr lang="ja-JP" altLang="en-US" sz="3000" b="1" dirty="0">
                  <a:solidFill>
                    <a:schemeClr val="tx1"/>
                  </a:solidFill>
                </a:rPr>
                <a:t>・交通事故</a:t>
              </a:r>
              <a:endParaRPr lang="en-US" altLang="ja-JP" sz="3000" b="1" dirty="0">
                <a:solidFill>
                  <a:schemeClr val="tx1"/>
                </a:solidFill>
              </a:endParaRPr>
            </a:p>
            <a:p>
              <a:r>
                <a:rPr kumimoji="1" lang="ja-JP" altLang="en-US" sz="3000" b="1" dirty="0">
                  <a:solidFill>
                    <a:schemeClr val="tx1"/>
                  </a:solidFill>
                </a:rPr>
                <a:t>・転倒、転落</a:t>
              </a:r>
              <a:endParaRPr kumimoji="1" lang="en-US" altLang="ja-JP" sz="3000" b="1" dirty="0">
                <a:solidFill>
                  <a:schemeClr val="tx1"/>
                </a:solidFill>
              </a:endParaRPr>
            </a:p>
            <a:p>
              <a:r>
                <a:rPr lang="ja-JP" altLang="en-US" sz="3000" b="1" dirty="0">
                  <a:solidFill>
                    <a:schemeClr val="tx1"/>
                  </a:solidFill>
                </a:rPr>
                <a:t>・スポーツ外傷</a:t>
              </a:r>
              <a:endParaRPr lang="en-US" altLang="ja-JP" sz="3000" b="1" dirty="0">
                <a:solidFill>
                  <a:schemeClr val="tx1"/>
                </a:solidFill>
              </a:endParaRPr>
            </a:p>
            <a:p>
              <a:r>
                <a:rPr kumimoji="1" lang="ja-JP" altLang="en-US" sz="3000" b="1" dirty="0">
                  <a:solidFill>
                    <a:schemeClr val="tx1"/>
                  </a:solidFill>
                </a:rPr>
                <a:t>・虐待　など</a:t>
              </a:r>
            </a:p>
          </p:txBody>
        </p:sp>
        <p:pic>
          <p:nvPicPr>
            <p:cNvPr id="106502" name="Picture 6" descr="交通事故のイラスト | かわいいフリー素材が無料のイラストレイン">
              <a:extLst>
                <a:ext uri="{FF2B5EF4-FFF2-40B4-BE49-F238E27FC236}">
                  <a16:creationId xmlns:a16="http://schemas.microsoft.com/office/drawing/2014/main" id="{C1B12386-73B1-48AD-A0CC-BFD2277E9D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5788" y="1412776"/>
              <a:ext cx="1704281" cy="17042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a:extLst>
              <a:ext uri="{FF2B5EF4-FFF2-40B4-BE49-F238E27FC236}">
                <a16:creationId xmlns:a16="http://schemas.microsoft.com/office/drawing/2014/main" id="{936C2043-131C-467D-AFB9-252B45507548}"/>
              </a:ext>
            </a:extLst>
          </p:cNvPr>
          <p:cNvGrpSpPr/>
          <p:nvPr/>
        </p:nvGrpSpPr>
        <p:grpSpPr>
          <a:xfrm>
            <a:off x="467796" y="3501008"/>
            <a:ext cx="4392488" cy="3024336"/>
            <a:chOff x="467796" y="3501008"/>
            <a:chExt cx="4392488" cy="3024336"/>
          </a:xfrm>
        </p:grpSpPr>
        <p:sp>
          <p:nvSpPr>
            <p:cNvPr id="4" name="四角形: 角を丸くする 3">
              <a:extLst>
                <a:ext uri="{FF2B5EF4-FFF2-40B4-BE49-F238E27FC236}">
                  <a16:creationId xmlns:a16="http://schemas.microsoft.com/office/drawing/2014/main" id="{5F9E4BC9-ECCB-4218-A890-2B27C9A2FE9E}"/>
                </a:ext>
              </a:extLst>
            </p:cNvPr>
            <p:cNvSpPr/>
            <p:nvPr/>
          </p:nvSpPr>
          <p:spPr>
            <a:xfrm>
              <a:off x="467796" y="3501008"/>
              <a:ext cx="4392488"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rPr>
                <a:t>脳炎、髄膜炎</a:t>
              </a:r>
              <a:endParaRPr kumimoji="1" lang="en-US" altLang="ja-JP" sz="4000" b="1" dirty="0">
                <a:solidFill>
                  <a:schemeClr val="tx1"/>
                </a:solidFill>
              </a:endParaRPr>
            </a:p>
            <a:p>
              <a:pPr>
                <a:spcBef>
                  <a:spcPts val="1200"/>
                </a:spcBef>
              </a:pPr>
              <a:r>
                <a:rPr lang="ja-JP" altLang="en-US" sz="3000" b="1" dirty="0">
                  <a:solidFill>
                    <a:schemeClr val="tx1"/>
                  </a:solidFill>
                </a:rPr>
                <a:t>・インフルエンザ</a:t>
              </a:r>
              <a:endParaRPr lang="en-US" altLang="ja-JP" sz="3000" b="1" dirty="0">
                <a:solidFill>
                  <a:schemeClr val="tx1"/>
                </a:solidFill>
              </a:endParaRPr>
            </a:p>
            <a:p>
              <a:r>
                <a:rPr kumimoji="1" lang="ja-JP" altLang="en-US" sz="3000" b="1" dirty="0">
                  <a:solidFill>
                    <a:schemeClr val="tx1"/>
                  </a:solidFill>
                </a:rPr>
                <a:t>・ヘルペス</a:t>
              </a:r>
              <a:endParaRPr kumimoji="1" lang="en-US" altLang="ja-JP" sz="3000" b="1" dirty="0">
                <a:solidFill>
                  <a:schemeClr val="tx1"/>
                </a:solidFill>
              </a:endParaRPr>
            </a:p>
            <a:p>
              <a:r>
                <a:rPr lang="ja-JP" altLang="en-US" sz="3000" b="1" dirty="0">
                  <a:solidFill>
                    <a:schemeClr val="tx1"/>
                  </a:solidFill>
                </a:rPr>
                <a:t>・細菌性髄膜炎</a:t>
              </a:r>
              <a:endParaRPr lang="en-US" altLang="ja-JP" sz="3000" b="1" dirty="0">
                <a:solidFill>
                  <a:schemeClr val="tx1"/>
                </a:solidFill>
              </a:endParaRPr>
            </a:p>
            <a:p>
              <a:r>
                <a:rPr kumimoji="1" lang="ja-JP" altLang="en-US" sz="3000" b="1" dirty="0">
                  <a:solidFill>
                    <a:schemeClr val="tx1"/>
                  </a:solidFill>
                </a:rPr>
                <a:t>・辺縁系脳炎</a:t>
              </a:r>
            </a:p>
          </p:txBody>
        </p:sp>
        <p:pic>
          <p:nvPicPr>
            <p:cNvPr id="106504" name="Picture 8" descr="発熱のイラスト（男性） | かわいいフリー素材集 いらすとや">
              <a:extLst>
                <a:ext uri="{FF2B5EF4-FFF2-40B4-BE49-F238E27FC236}">
                  <a16:creationId xmlns:a16="http://schemas.microsoft.com/office/drawing/2014/main" id="{B1E090D0-D9C6-4872-B731-90AA5DEFE5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6464" y="4437112"/>
              <a:ext cx="1772816" cy="17728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グループ化 9">
            <a:extLst>
              <a:ext uri="{FF2B5EF4-FFF2-40B4-BE49-F238E27FC236}">
                <a16:creationId xmlns:a16="http://schemas.microsoft.com/office/drawing/2014/main" id="{22F1A2DB-DA40-4073-84A0-C5C5D6DF53CE}"/>
              </a:ext>
            </a:extLst>
          </p:cNvPr>
          <p:cNvGrpSpPr/>
          <p:nvPr/>
        </p:nvGrpSpPr>
        <p:grpSpPr>
          <a:xfrm>
            <a:off x="5143500" y="3501008"/>
            <a:ext cx="4392488" cy="3024336"/>
            <a:chOff x="5143500" y="3501008"/>
            <a:chExt cx="4392488" cy="3024336"/>
          </a:xfrm>
        </p:grpSpPr>
        <p:sp>
          <p:nvSpPr>
            <p:cNvPr id="5" name="四角形: 角を丸くする 4">
              <a:extLst>
                <a:ext uri="{FF2B5EF4-FFF2-40B4-BE49-F238E27FC236}">
                  <a16:creationId xmlns:a16="http://schemas.microsoft.com/office/drawing/2014/main" id="{6A39BB7C-75BD-4CC5-9817-CEE31BD7F997}"/>
                </a:ext>
              </a:extLst>
            </p:cNvPr>
            <p:cNvSpPr/>
            <p:nvPr/>
          </p:nvSpPr>
          <p:spPr>
            <a:xfrm>
              <a:off x="5143500" y="3501008"/>
              <a:ext cx="4392488"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rPr>
                <a:t>低酸素脳症</a:t>
              </a:r>
              <a:endParaRPr kumimoji="1" lang="en-US" altLang="ja-JP" sz="4000" b="1" dirty="0">
                <a:solidFill>
                  <a:schemeClr val="tx1"/>
                </a:solidFill>
              </a:endParaRPr>
            </a:p>
            <a:p>
              <a:pPr>
                <a:spcBef>
                  <a:spcPts val="1200"/>
                </a:spcBef>
              </a:pPr>
              <a:r>
                <a:rPr lang="ja-JP" altLang="en-US" sz="3200" b="1" dirty="0">
                  <a:solidFill>
                    <a:schemeClr val="tx1"/>
                  </a:solidFill>
                </a:rPr>
                <a:t>・窒息</a:t>
              </a:r>
              <a:endParaRPr lang="en-US" altLang="ja-JP" sz="3200" b="1" dirty="0">
                <a:solidFill>
                  <a:schemeClr val="tx1"/>
                </a:solidFill>
              </a:endParaRPr>
            </a:p>
            <a:p>
              <a:r>
                <a:rPr kumimoji="1" lang="ja-JP" altLang="en-US" sz="3200" b="1" dirty="0">
                  <a:solidFill>
                    <a:schemeClr val="tx1"/>
                  </a:solidFill>
                </a:rPr>
                <a:t>・溺水</a:t>
              </a:r>
              <a:endParaRPr kumimoji="1" lang="en-US" altLang="ja-JP" sz="3200" b="1" dirty="0">
                <a:solidFill>
                  <a:schemeClr val="tx1"/>
                </a:solidFill>
              </a:endParaRPr>
            </a:p>
            <a:p>
              <a:r>
                <a:rPr lang="ja-JP" altLang="en-US" sz="3200" b="1" dirty="0">
                  <a:solidFill>
                    <a:schemeClr val="tx1"/>
                  </a:solidFill>
                </a:rPr>
                <a:t>・心停止</a:t>
              </a:r>
              <a:endParaRPr lang="en-US" altLang="ja-JP" sz="3200" b="1" dirty="0">
                <a:solidFill>
                  <a:schemeClr val="tx1"/>
                </a:solidFill>
              </a:endParaRPr>
            </a:p>
            <a:p>
              <a:r>
                <a:rPr kumimoji="1" lang="ja-JP" altLang="en-US" sz="3200" b="1" dirty="0">
                  <a:solidFill>
                    <a:schemeClr val="tx1"/>
                  </a:solidFill>
                </a:rPr>
                <a:t>・一酸化炭素中毒</a:t>
              </a:r>
            </a:p>
          </p:txBody>
        </p:sp>
        <p:pic>
          <p:nvPicPr>
            <p:cNvPr id="106506" name="Picture 10" descr="溺れる人のイラスト | かわいいフリー素材集 いらすとや">
              <a:extLst>
                <a:ext uri="{FF2B5EF4-FFF2-40B4-BE49-F238E27FC236}">
                  <a16:creationId xmlns:a16="http://schemas.microsoft.com/office/drawing/2014/main" id="{2E527E43-31BA-4B5C-9FC8-AEA8A7C4FC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77948" y="4270784"/>
              <a:ext cx="1660415" cy="148478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オーディオ 5">
            <a:hlinkClick r:id="" action="ppaction://media"/>
            <a:extLst>
              <a:ext uri="{FF2B5EF4-FFF2-40B4-BE49-F238E27FC236}">
                <a16:creationId xmlns:a16="http://schemas.microsoft.com/office/drawing/2014/main" id="{438265ED-E7C5-45BA-B070-975C70FC793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461500" y="6032500"/>
            <a:ext cx="609600" cy="609600"/>
          </a:xfrm>
          <a:prstGeom prst="rect">
            <a:avLst/>
          </a:prstGeom>
        </p:spPr>
      </p:pic>
    </p:spTree>
    <p:custDataLst>
      <p:tags r:id="rId1"/>
    </p:custDataLst>
    <p:extLst>
      <p:ext uri="{BB962C8B-B14F-4D97-AF65-F5344CB8AC3E}">
        <p14:creationId xmlns:p14="http://schemas.microsoft.com/office/powerpoint/2010/main" val="1897788648"/>
      </p:ext>
    </p:extLst>
  </p:cSld>
  <p:clrMapOvr>
    <a:masterClrMapping/>
  </p:clrMapOvr>
  <mc:AlternateContent xmlns:mc="http://schemas.openxmlformats.org/markup-compatibility/2006">
    <mc:Choice xmlns:p14="http://schemas.microsoft.com/office/powerpoint/2010/main" Requires="p14">
      <p:transition spd="slow" p14:dur="2000" advTm="52835"/>
    </mc:Choice>
    <mc:Fallback>
      <p:transition spd="slow" advTm="52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D1C463-29AB-48D8-AA28-EF4C0CF9C2FA}"/>
              </a:ext>
            </a:extLst>
          </p:cNvPr>
          <p:cNvSpPr txBox="1"/>
          <p:nvPr/>
        </p:nvSpPr>
        <p:spPr>
          <a:xfrm>
            <a:off x="2839244" y="332656"/>
            <a:ext cx="4225837" cy="830997"/>
          </a:xfrm>
          <a:prstGeom prst="rect">
            <a:avLst/>
          </a:prstGeom>
          <a:noFill/>
        </p:spPr>
        <p:txBody>
          <a:bodyPr wrap="none" rtlCol="0">
            <a:spAutoFit/>
          </a:bodyPr>
          <a:lstStyle/>
          <a:p>
            <a:r>
              <a:rPr lang="ja-JP" altLang="en-US" sz="4800" b="1" dirty="0"/>
              <a:t>脳の障害には、</a:t>
            </a:r>
            <a:endParaRPr kumimoji="1" lang="ja-JP" altLang="en-US" sz="4800" b="1" dirty="0"/>
          </a:p>
        </p:txBody>
      </p:sp>
      <p:sp>
        <p:nvSpPr>
          <p:cNvPr id="3" name="テキスト ボックス 2">
            <a:extLst>
              <a:ext uri="{FF2B5EF4-FFF2-40B4-BE49-F238E27FC236}">
                <a16:creationId xmlns:a16="http://schemas.microsoft.com/office/drawing/2014/main" id="{40D4C578-9453-4608-B9C7-79D2D3E7728D}"/>
              </a:ext>
            </a:extLst>
          </p:cNvPr>
          <p:cNvSpPr txBox="1"/>
          <p:nvPr/>
        </p:nvSpPr>
        <p:spPr>
          <a:xfrm>
            <a:off x="823020" y="1412776"/>
            <a:ext cx="8808822" cy="4801314"/>
          </a:xfrm>
          <a:prstGeom prst="rect">
            <a:avLst/>
          </a:prstGeom>
          <a:noFill/>
        </p:spPr>
        <p:txBody>
          <a:bodyPr wrap="none" rtlCol="0">
            <a:spAutoFit/>
          </a:bodyPr>
          <a:lstStyle/>
          <a:p>
            <a:r>
              <a:rPr kumimoji="1" lang="ja-JP" altLang="en-US" sz="3600" b="1" dirty="0"/>
              <a:t>①　発達障害（知的障害、自閉症など）</a:t>
            </a:r>
            <a:endParaRPr kumimoji="1" lang="en-US" altLang="ja-JP" sz="3600" b="1" dirty="0"/>
          </a:p>
          <a:p>
            <a:r>
              <a:rPr lang="ja-JP" altLang="en-US" sz="3600" b="1" dirty="0"/>
              <a:t>②　精神疾患（統合失調症など）</a:t>
            </a:r>
            <a:endParaRPr lang="en-US" altLang="ja-JP" sz="3600" b="1" dirty="0"/>
          </a:p>
          <a:p>
            <a:r>
              <a:rPr kumimoji="1" lang="ja-JP" altLang="en-US" sz="3600" b="1" dirty="0"/>
              <a:t>③　退行性疾患（認知症など）</a:t>
            </a:r>
            <a:endParaRPr kumimoji="1" lang="en-US" altLang="ja-JP" sz="3600" b="1" dirty="0"/>
          </a:p>
          <a:p>
            <a:r>
              <a:rPr lang="ja-JP" altLang="en-US" sz="3600" b="1" dirty="0"/>
              <a:t>④　脳損傷（脳血管障害や脳外傷などの</a:t>
            </a:r>
            <a:endParaRPr lang="en-US" altLang="ja-JP" sz="3600" b="1" dirty="0"/>
          </a:p>
          <a:p>
            <a:r>
              <a:rPr lang="ja-JP" altLang="en-US" sz="3600" b="1" dirty="0"/>
              <a:t>　　 中途障害）</a:t>
            </a:r>
            <a:endParaRPr lang="en-US" altLang="ja-JP" sz="3600" b="1" dirty="0"/>
          </a:p>
          <a:p>
            <a:endParaRPr lang="en-US" altLang="ja-JP" b="1" dirty="0"/>
          </a:p>
          <a:p>
            <a:r>
              <a:rPr lang="ja-JP" altLang="en-US" sz="3600" b="1" dirty="0"/>
              <a:t>医学的には、どれも高次脳機能障害の原因</a:t>
            </a:r>
            <a:endParaRPr lang="en-US" altLang="ja-JP" sz="3600" b="1" dirty="0"/>
          </a:p>
          <a:p>
            <a:r>
              <a:rPr lang="ja-JP" altLang="en-US" sz="3600" b="1" dirty="0"/>
              <a:t>に</a:t>
            </a:r>
            <a:r>
              <a:rPr kumimoji="1" lang="ja-JP" altLang="en-US" sz="3600" b="1" dirty="0"/>
              <a:t>な</a:t>
            </a:r>
            <a:r>
              <a:rPr lang="ja-JP" altLang="en-US" sz="3600" b="1" dirty="0"/>
              <a:t>る</a:t>
            </a:r>
            <a:r>
              <a:rPr kumimoji="1" lang="ja-JP" altLang="en-US" sz="3600" b="1" dirty="0"/>
              <a:t>。しかし、我が国では脳損傷の後遺症</a:t>
            </a:r>
            <a:endParaRPr kumimoji="1" lang="en-US" altLang="ja-JP" sz="3600" b="1" dirty="0"/>
          </a:p>
          <a:p>
            <a:r>
              <a:rPr lang="ja-JP" altLang="en-US" sz="3600" b="1" dirty="0"/>
              <a:t>のみを高次脳機能障害（行政上）としている。</a:t>
            </a:r>
            <a:endParaRPr kumimoji="1" lang="ja-JP" altLang="en-US" sz="3600" b="1" dirty="0"/>
          </a:p>
        </p:txBody>
      </p:sp>
      <p:pic>
        <p:nvPicPr>
          <p:cNvPr id="4" name="オーディオ 3">
            <a:hlinkClick r:id="" action="ppaction://media"/>
            <a:extLst>
              <a:ext uri="{FF2B5EF4-FFF2-40B4-BE49-F238E27FC236}">
                <a16:creationId xmlns:a16="http://schemas.microsoft.com/office/drawing/2014/main" id="{5DB22606-5D93-4369-ABD8-8DFDC3CD0E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2129366191"/>
      </p:ext>
    </p:extLst>
  </p:cSld>
  <p:clrMapOvr>
    <a:masterClrMapping/>
  </p:clrMapOvr>
  <mc:AlternateContent xmlns:mc="http://schemas.openxmlformats.org/markup-compatibility/2006">
    <mc:Choice xmlns:p14="http://schemas.microsoft.com/office/powerpoint/2010/main" Requires="p14">
      <p:transition spd="slow" p14:dur="2000" advTm="25110"/>
    </mc:Choice>
    <mc:Fallback>
      <p:transition spd="slow" advTm="25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2ECED-4669-42BD-ACF3-B806D2B683F3}"/>
              </a:ext>
            </a:extLst>
          </p:cNvPr>
          <p:cNvSpPr txBox="1"/>
          <p:nvPr/>
        </p:nvSpPr>
        <p:spPr>
          <a:xfrm>
            <a:off x="2839244" y="332656"/>
            <a:ext cx="4225837" cy="830997"/>
          </a:xfrm>
          <a:prstGeom prst="rect">
            <a:avLst/>
          </a:prstGeom>
          <a:noFill/>
        </p:spPr>
        <p:txBody>
          <a:bodyPr wrap="none" rtlCol="0">
            <a:spAutoFit/>
          </a:bodyPr>
          <a:lstStyle/>
          <a:p>
            <a:r>
              <a:rPr lang="ja-JP" altLang="en-US" sz="4800" b="1" dirty="0"/>
              <a:t>脳の障害には、</a:t>
            </a:r>
            <a:endParaRPr kumimoji="1" lang="ja-JP" altLang="en-US" sz="4800" b="1" dirty="0"/>
          </a:p>
        </p:txBody>
      </p:sp>
      <p:sp>
        <p:nvSpPr>
          <p:cNvPr id="3" name="テキスト ボックス 2">
            <a:extLst>
              <a:ext uri="{FF2B5EF4-FFF2-40B4-BE49-F238E27FC236}">
                <a16:creationId xmlns:a16="http://schemas.microsoft.com/office/drawing/2014/main" id="{914A0CEF-4A5D-449A-B668-D1B8B79ADCB1}"/>
              </a:ext>
            </a:extLst>
          </p:cNvPr>
          <p:cNvSpPr txBox="1"/>
          <p:nvPr/>
        </p:nvSpPr>
        <p:spPr>
          <a:xfrm>
            <a:off x="823020" y="1412776"/>
            <a:ext cx="8808822" cy="4801314"/>
          </a:xfrm>
          <a:prstGeom prst="rect">
            <a:avLst/>
          </a:prstGeom>
          <a:noFill/>
        </p:spPr>
        <p:txBody>
          <a:bodyPr wrap="none" rtlCol="0">
            <a:spAutoFit/>
          </a:bodyPr>
          <a:lstStyle/>
          <a:p>
            <a:r>
              <a:rPr kumimoji="1" lang="ja-JP" altLang="en-US" sz="3600" b="1" dirty="0"/>
              <a:t>①　発達障害（知的障害、自閉症など）</a:t>
            </a:r>
            <a:endParaRPr kumimoji="1" lang="en-US" altLang="ja-JP" sz="3600" b="1" dirty="0"/>
          </a:p>
          <a:p>
            <a:r>
              <a:rPr lang="ja-JP" altLang="en-US" sz="3600" b="1" dirty="0"/>
              <a:t>②　精神障害（統合失調症など）</a:t>
            </a:r>
            <a:endParaRPr lang="en-US" altLang="ja-JP" sz="3600" b="1" dirty="0"/>
          </a:p>
          <a:p>
            <a:r>
              <a:rPr kumimoji="1" lang="ja-JP" altLang="en-US" sz="3600" b="1" dirty="0"/>
              <a:t>③　退行性障害（認知症など）</a:t>
            </a:r>
            <a:endParaRPr kumimoji="1" lang="en-US" altLang="ja-JP" sz="3600" b="1" dirty="0"/>
          </a:p>
          <a:p>
            <a:r>
              <a:rPr lang="ja-JP" altLang="en-US" sz="3600" b="1" dirty="0"/>
              <a:t>④　</a:t>
            </a:r>
            <a:r>
              <a:rPr lang="ja-JP" altLang="en-US" sz="3600" b="1" dirty="0">
                <a:solidFill>
                  <a:srgbClr val="FF0000"/>
                </a:solidFill>
              </a:rPr>
              <a:t>脳損傷（中途障害で原因として脳外傷、</a:t>
            </a:r>
            <a:endParaRPr lang="en-US" altLang="ja-JP" sz="3600" b="1" dirty="0">
              <a:solidFill>
                <a:srgbClr val="FF0000"/>
              </a:solidFill>
            </a:endParaRPr>
          </a:p>
          <a:p>
            <a:r>
              <a:rPr lang="ja-JP" altLang="en-US" sz="3600" b="1" dirty="0">
                <a:solidFill>
                  <a:srgbClr val="FF0000"/>
                </a:solidFill>
              </a:rPr>
              <a:t>　　 脳卒中など）</a:t>
            </a:r>
            <a:endParaRPr lang="en-US" altLang="ja-JP" sz="3600" b="1" dirty="0">
              <a:solidFill>
                <a:srgbClr val="FF0000"/>
              </a:solidFill>
            </a:endParaRPr>
          </a:p>
          <a:p>
            <a:endParaRPr lang="en-US" altLang="ja-JP" b="1" dirty="0"/>
          </a:p>
          <a:p>
            <a:r>
              <a:rPr lang="ja-JP" altLang="en-US" sz="3600" b="1" dirty="0"/>
              <a:t>医学的には、どれも高次脳機能障害の原因</a:t>
            </a:r>
            <a:endParaRPr lang="en-US" altLang="ja-JP" sz="3600" b="1" dirty="0"/>
          </a:p>
          <a:p>
            <a:r>
              <a:rPr lang="ja-JP" altLang="en-US" sz="3600" b="1" dirty="0"/>
              <a:t>に</a:t>
            </a:r>
            <a:r>
              <a:rPr kumimoji="1" lang="ja-JP" altLang="en-US" sz="3600" b="1" dirty="0"/>
              <a:t>な</a:t>
            </a:r>
            <a:r>
              <a:rPr lang="ja-JP" altLang="en-US" sz="3600" b="1" dirty="0"/>
              <a:t>る</a:t>
            </a:r>
            <a:r>
              <a:rPr kumimoji="1" lang="ja-JP" altLang="en-US" sz="3600" b="1" dirty="0"/>
              <a:t>。しかし、我が国では</a:t>
            </a:r>
            <a:r>
              <a:rPr kumimoji="1" lang="ja-JP" altLang="en-US" sz="3600" b="1" dirty="0">
                <a:solidFill>
                  <a:srgbClr val="FF0000"/>
                </a:solidFill>
              </a:rPr>
              <a:t>脳損傷の後遺症</a:t>
            </a:r>
            <a:endParaRPr kumimoji="1" lang="en-US" altLang="ja-JP" sz="3600" b="1" dirty="0">
              <a:solidFill>
                <a:srgbClr val="FF0000"/>
              </a:solidFill>
            </a:endParaRPr>
          </a:p>
          <a:p>
            <a:r>
              <a:rPr lang="ja-JP" altLang="en-US" sz="3600" b="1" dirty="0"/>
              <a:t>のみを高次脳機能障害（行政上）としている。</a:t>
            </a:r>
            <a:endParaRPr kumimoji="1" lang="ja-JP" altLang="en-US" sz="3600" b="1" dirty="0"/>
          </a:p>
        </p:txBody>
      </p:sp>
      <p:pic>
        <p:nvPicPr>
          <p:cNvPr id="4" name="オーディオ 3">
            <a:hlinkClick r:id="" action="ppaction://media"/>
            <a:extLst>
              <a:ext uri="{FF2B5EF4-FFF2-40B4-BE49-F238E27FC236}">
                <a16:creationId xmlns:a16="http://schemas.microsoft.com/office/drawing/2014/main" id="{7A65119A-30D9-40C3-AF53-D91E10F2A0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493065817"/>
      </p:ext>
    </p:extLst>
  </p:cSld>
  <p:clrMapOvr>
    <a:masterClrMapping/>
  </p:clrMapOvr>
  <mc:AlternateContent xmlns:mc="http://schemas.openxmlformats.org/markup-compatibility/2006">
    <mc:Choice xmlns:p14="http://schemas.microsoft.com/office/powerpoint/2010/main" Requires="p14">
      <p:transition spd="slow" p14:dur="2000" advTm="19212"/>
    </mc:Choice>
    <mc:Fallback>
      <p:transition spd="slow" advTm="19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2D1F34F-CF6B-4654-9E36-1E94C180C0C5}"/>
              </a:ext>
            </a:extLst>
          </p:cNvPr>
          <p:cNvSpPr txBox="1"/>
          <p:nvPr/>
        </p:nvSpPr>
        <p:spPr>
          <a:xfrm>
            <a:off x="1478873" y="1132115"/>
            <a:ext cx="7329251" cy="2677656"/>
          </a:xfrm>
          <a:prstGeom prst="rect">
            <a:avLst/>
          </a:prstGeom>
          <a:noFill/>
          <a:ln w="57150">
            <a:solidFill>
              <a:srgbClr val="FF0000"/>
            </a:solidFill>
          </a:ln>
        </p:spPr>
        <p:txBody>
          <a:bodyPr wrap="square" rtlCol="0">
            <a:spAutoFit/>
          </a:bodyPr>
          <a:lstStyle/>
          <a:p>
            <a:pPr algn="ctr"/>
            <a:r>
              <a:rPr kumimoji="1" lang="ja-JP" altLang="en-US" sz="4000" b="1" dirty="0">
                <a:highlight>
                  <a:srgbClr val="FFFF00"/>
                </a:highlight>
                <a:latin typeface="+mj-ea"/>
                <a:ea typeface="+mj-ea"/>
              </a:rPr>
              <a:t>脳卒中</a:t>
            </a:r>
            <a:r>
              <a:rPr kumimoji="1" lang="ja-JP" altLang="en-US" sz="3200" b="1" dirty="0">
                <a:highlight>
                  <a:srgbClr val="FFFF00"/>
                </a:highlight>
                <a:latin typeface="+mj-ea"/>
                <a:ea typeface="+mj-ea"/>
              </a:rPr>
              <a:t>（脳梗塞・脳出血・くも膜下出血）</a:t>
            </a:r>
            <a:endParaRPr kumimoji="1" lang="en-US" altLang="ja-JP" sz="3200" b="1" dirty="0">
              <a:highlight>
                <a:srgbClr val="FFFF00"/>
              </a:highlight>
              <a:latin typeface="+mj-ea"/>
              <a:ea typeface="+mj-ea"/>
            </a:endParaRPr>
          </a:p>
          <a:p>
            <a:pPr algn="ctr"/>
            <a:endParaRPr kumimoji="1" lang="en-US" altLang="ja-JP" sz="2400" b="1" dirty="0">
              <a:latin typeface="+mj-ea"/>
              <a:ea typeface="+mj-ea"/>
            </a:endParaRPr>
          </a:p>
          <a:p>
            <a:r>
              <a:rPr kumimoji="1" lang="ja-JP" altLang="en-US" sz="4000" b="1" dirty="0">
                <a:latin typeface="+mj-ea"/>
                <a:ea typeface="+mj-ea"/>
              </a:rPr>
              <a:t>　</a:t>
            </a:r>
            <a:r>
              <a:rPr kumimoji="1" lang="ja-JP" altLang="en-US" sz="4000" b="1" dirty="0">
                <a:highlight>
                  <a:srgbClr val="00FF00"/>
                </a:highlight>
                <a:latin typeface="+mj-ea"/>
                <a:ea typeface="+mj-ea"/>
              </a:rPr>
              <a:t>外傷性脳損傷</a:t>
            </a:r>
            <a:r>
              <a:rPr kumimoji="1" lang="ja-JP" altLang="en-US" sz="4000" b="1" dirty="0">
                <a:latin typeface="+mj-ea"/>
                <a:ea typeface="+mj-ea"/>
              </a:rPr>
              <a:t>　　</a:t>
            </a:r>
            <a:r>
              <a:rPr kumimoji="1" lang="ja-JP" altLang="en-US" sz="4000" b="1" dirty="0">
                <a:highlight>
                  <a:srgbClr val="00FFFF"/>
                </a:highlight>
                <a:latin typeface="+mj-ea"/>
                <a:ea typeface="+mj-ea"/>
              </a:rPr>
              <a:t>低酸素脳症</a:t>
            </a:r>
            <a:endParaRPr kumimoji="1" lang="en-US" altLang="ja-JP" sz="4000" b="1" dirty="0">
              <a:highlight>
                <a:srgbClr val="00FFFF"/>
              </a:highlight>
              <a:latin typeface="+mj-ea"/>
              <a:ea typeface="+mj-ea"/>
            </a:endParaRPr>
          </a:p>
          <a:p>
            <a:endParaRPr kumimoji="1" lang="en-US" altLang="ja-JP" sz="2400" b="1" dirty="0">
              <a:latin typeface="+mj-ea"/>
              <a:ea typeface="+mj-ea"/>
            </a:endParaRPr>
          </a:p>
          <a:p>
            <a:r>
              <a:rPr kumimoji="1" lang="ja-JP" altLang="en-US" sz="4000" b="1" dirty="0">
                <a:latin typeface="+mj-ea"/>
                <a:ea typeface="+mj-ea"/>
              </a:rPr>
              <a:t>　　</a:t>
            </a:r>
            <a:r>
              <a:rPr kumimoji="1" lang="ja-JP" altLang="en-US" sz="4000" b="1" dirty="0">
                <a:highlight>
                  <a:srgbClr val="FF3399"/>
                </a:highlight>
                <a:latin typeface="+mj-ea"/>
                <a:ea typeface="+mj-ea"/>
              </a:rPr>
              <a:t>脳腫瘍</a:t>
            </a:r>
            <a:r>
              <a:rPr kumimoji="1" lang="en-US" altLang="ja-JP" sz="4000" b="1" dirty="0">
                <a:latin typeface="+mj-ea"/>
                <a:ea typeface="+mj-ea"/>
              </a:rPr>
              <a:t>			</a:t>
            </a:r>
            <a:r>
              <a:rPr kumimoji="1" lang="ja-JP" altLang="en-US" sz="4000" b="1" dirty="0">
                <a:highlight>
                  <a:srgbClr val="C0C0C0"/>
                </a:highlight>
                <a:latin typeface="+mj-ea"/>
                <a:ea typeface="+mj-ea"/>
              </a:rPr>
              <a:t>脳炎</a:t>
            </a:r>
          </a:p>
        </p:txBody>
      </p:sp>
      <p:sp>
        <p:nvSpPr>
          <p:cNvPr id="3" name="テキスト ボックス 2">
            <a:extLst>
              <a:ext uri="{FF2B5EF4-FFF2-40B4-BE49-F238E27FC236}">
                <a16:creationId xmlns:a16="http://schemas.microsoft.com/office/drawing/2014/main" id="{8A469376-DCE1-47C1-BCE7-004C2B238749}"/>
              </a:ext>
            </a:extLst>
          </p:cNvPr>
          <p:cNvSpPr txBox="1"/>
          <p:nvPr/>
        </p:nvSpPr>
        <p:spPr>
          <a:xfrm>
            <a:off x="2341288" y="325081"/>
            <a:ext cx="5604419" cy="707886"/>
          </a:xfrm>
          <a:prstGeom prst="rect">
            <a:avLst/>
          </a:prstGeom>
          <a:noFill/>
        </p:spPr>
        <p:txBody>
          <a:bodyPr wrap="none" rtlCol="0">
            <a:spAutoFit/>
          </a:bodyPr>
          <a:lstStyle/>
          <a:p>
            <a:r>
              <a:rPr kumimoji="1" lang="ja-JP" altLang="en-US" sz="4000" b="1" dirty="0">
                <a:latin typeface="+mj-ea"/>
                <a:ea typeface="+mj-ea"/>
              </a:rPr>
              <a:t>診断基準による対象疾患</a:t>
            </a:r>
          </a:p>
        </p:txBody>
      </p:sp>
      <p:sp>
        <p:nvSpPr>
          <p:cNvPr id="4" name="テキスト ボックス 3">
            <a:extLst>
              <a:ext uri="{FF2B5EF4-FFF2-40B4-BE49-F238E27FC236}">
                <a16:creationId xmlns:a16="http://schemas.microsoft.com/office/drawing/2014/main" id="{FD70DF91-D648-4EBC-8A62-FBD7C89FE70E}"/>
              </a:ext>
            </a:extLst>
          </p:cNvPr>
          <p:cNvSpPr txBox="1"/>
          <p:nvPr/>
        </p:nvSpPr>
        <p:spPr>
          <a:xfrm>
            <a:off x="1478874" y="4592843"/>
            <a:ext cx="7329251" cy="1446550"/>
          </a:xfrm>
          <a:prstGeom prst="rect">
            <a:avLst/>
          </a:prstGeom>
          <a:noFill/>
          <a:ln w="57150">
            <a:solidFill>
              <a:srgbClr val="0000FF"/>
            </a:solidFill>
          </a:ln>
        </p:spPr>
        <p:txBody>
          <a:bodyPr wrap="none" rtlCol="0">
            <a:spAutoFit/>
          </a:bodyPr>
          <a:lstStyle/>
          <a:p>
            <a:r>
              <a:rPr kumimoji="1" lang="ja-JP" altLang="en-US" sz="3200" u="sng" dirty="0">
                <a:latin typeface="+mj-ea"/>
                <a:ea typeface="+mj-ea"/>
              </a:rPr>
              <a:t>脳性まひ</a:t>
            </a:r>
            <a:r>
              <a:rPr kumimoji="1" lang="ja-JP" altLang="en-US" sz="3200" dirty="0">
                <a:latin typeface="+mj-ea"/>
                <a:ea typeface="+mj-ea"/>
              </a:rPr>
              <a:t>　</a:t>
            </a:r>
            <a:r>
              <a:rPr kumimoji="1" lang="ja-JP" altLang="en-US" sz="3200" u="sng" dirty="0">
                <a:latin typeface="+mj-ea"/>
                <a:ea typeface="+mj-ea"/>
              </a:rPr>
              <a:t>発達障害</a:t>
            </a:r>
            <a:r>
              <a:rPr kumimoji="1" lang="ja-JP" altLang="en-US" sz="3200" dirty="0">
                <a:latin typeface="+mj-ea"/>
                <a:ea typeface="+mj-ea"/>
              </a:rPr>
              <a:t>　</a:t>
            </a:r>
            <a:r>
              <a:rPr kumimoji="1" lang="ja-JP" altLang="en-US" sz="3200" u="sng" dirty="0">
                <a:latin typeface="+mj-ea"/>
                <a:ea typeface="+mj-ea"/>
              </a:rPr>
              <a:t>うつ病</a:t>
            </a:r>
            <a:r>
              <a:rPr kumimoji="1" lang="ja-JP" altLang="en-US" sz="3200" dirty="0">
                <a:latin typeface="+mj-ea"/>
                <a:ea typeface="+mj-ea"/>
              </a:rPr>
              <a:t>　</a:t>
            </a:r>
            <a:r>
              <a:rPr kumimoji="1" lang="ja-JP" altLang="en-US" sz="3200" u="sng" dirty="0">
                <a:latin typeface="+mj-ea"/>
                <a:ea typeface="+mj-ea"/>
              </a:rPr>
              <a:t>統合失調症</a:t>
            </a:r>
            <a:endParaRPr kumimoji="1" lang="en-US" altLang="ja-JP" sz="3200" u="sng" dirty="0">
              <a:latin typeface="+mj-ea"/>
              <a:ea typeface="+mj-ea"/>
            </a:endParaRPr>
          </a:p>
          <a:p>
            <a:endParaRPr kumimoji="1" lang="en-US" altLang="ja-JP" sz="2400" dirty="0">
              <a:latin typeface="+mj-ea"/>
              <a:ea typeface="+mj-ea"/>
            </a:endParaRPr>
          </a:p>
          <a:p>
            <a:r>
              <a:rPr kumimoji="1" lang="ja-JP" altLang="en-US" sz="3200" dirty="0">
                <a:latin typeface="+mj-ea"/>
                <a:ea typeface="+mj-ea"/>
              </a:rPr>
              <a:t>　　</a:t>
            </a:r>
            <a:r>
              <a:rPr kumimoji="1" lang="ja-JP" altLang="en-US" sz="3200" u="sng" dirty="0">
                <a:latin typeface="+mj-ea"/>
                <a:ea typeface="+mj-ea"/>
              </a:rPr>
              <a:t>アルツハイマー病</a:t>
            </a:r>
            <a:r>
              <a:rPr kumimoji="1" lang="ja-JP" altLang="en-US" sz="3200" dirty="0">
                <a:latin typeface="+mj-ea"/>
                <a:ea typeface="+mj-ea"/>
              </a:rPr>
              <a:t>　　</a:t>
            </a:r>
            <a:r>
              <a:rPr kumimoji="1" lang="ja-JP" altLang="en-US" sz="3200" u="sng" dirty="0">
                <a:latin typeface="+mj-ea"/>
                <a:ea typeface="+mj-ea"/>
              </a:rPr>
              <a:t>パーキンソン病</a:t>
            </a:r>
          </a:p>
        </p:txBody>
      </p:sp>
      <p:sp>
        <p:nvSpPr>
          <p:cNvPr id="5" name="テキスト ボックス 4">
            <a:extLst>
              <a:ext uri="{FF2B5EF4-FFF2-40B4-BE49-F238E27FC236}">
                <a16:creationId xmlns:a16="http://schemas.microsoft.com/office/drawing/2014/main" id="{1324B054-E9B0-4116-A84C-0AB135C49127}"/>
              </a:ext>
            </a:extLst>
          </p:cNvPr>
          <p:cNvSpPr txBox="1"/>
          <p:nvPr/>
        </p:nvSpPr>
        <p:spPr>
          <a:xfrm>
            <a:off x="3978417" y="4008068"/>
            <a:ext cx="2244366" cy="584775"/>
          </a:xfrm>
          <a:prstGeom prst="rect">
            <a:avLst/>
          </a:prstGeom>
          <a:noFill/>
        </p:spPr>
        <p:txBody>
          <a:bodyPr wrap="square" rtlCol="0">
            <a:spAutoFit/>
          </a:bodyPr>
          <a:lstStyle/>
          <a:p>
            <a:r>
              <a:rPr kumimoji="1" lang="ja-JP" altLang="en-US" sz="3200" dirty="0">
                <a:latin typeface="+mj-ea"/>
                <a:ea typeface="+mj-ea"/>
              </a:rPr>
              <a:t>対象外疾患</a:t>
            </a:r>
          </a:p>
        </p:txBody>
      </p:sp>
      <p:pic>
        <p:nvPicPr>
          <p:cNvPr id="6" name="オーディオ 5">
            <a:hlinkClick r:id="" action="ppaction://media"/>
            <a:extLst>
              <a:ext uri="{FF2B5EF4-FFF2-40B4-BE49-F238E27FC236}">
                <a16:creationId xmlns:a16="http://schemas.microsoft.com/office/drawing/2014/main" id="{0E5DEA42-4ED5-4991-8669-6BFE1C0E8A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371749114"/>
      </p:ext>
    </p:extLst>
  </p:cSld>
  <p:clrMapOvr>
    <a:masterClrMapping/>
  </p:clrMapOvr>
  <mc:AlternateContent xmlns:mc="http://schemas.openxmlformats.org/markup-compatibility/2006">
    <mc:Choice xmlns:p14="http://schemas.microsoft.com/office/powerpoint/2010/main" Requires="p14">
      <p:transition spd="slow" p14:dur="2000" advTm="20373"/>
    </mc:Choice>
    <mc:Fallback>
      <p:transition spd="slow" advTm="20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6A93609-7022-4173-8626-B8700A7296C3}"/>
              </a:ext>
            </a:extLst>
          </p:cNvPr>
          <p:cNvSpPr txBox="1"/>
          <p:nvPr/>
        </p:nvSpPr>
        <p:spPr>
          <a:xfrm>
            <a:off x="878098" y="607035"/>
            <a:ext cx="8276625" cy="769441"/>
          </a:xfrm>
          <a:prstGeom prst="rect">
            <a:avLst/>
          </a:prstGeom>
          <a:noFill/>
        </p:spPr>
        <p:txBody>
          <a:bodyPr wrap="none" rtlCol="0">
            <a:spAutoFit/>
          </a:bodyPr>
          <a:lstStyle/>
          <a:p>
            <a:r>
              <a:rPr kumimoji="1" lang="ja-JP" altLang="en-US" sz="4400" b="1" dirty="0">
                <a:latin typeface="+mn-ea"/>
              </a:rPr>
              <a:t>高次脳機能障害と認知症との違い</a:t>
            </a:r>
          </a:p>
        </p:txBody>
      </p:sp>
      <p:sp>
        <p:nvSpPr>
          <p:cNvPr id="3" name="テキスト ボックス 2">
            <a:extLst>
              <a:ext uri="{FF2B5EF4-FFF2-40B4-BE49-F238E27FC236}">
                <a16:creationId xmlns:a16="http://schemas.microsoft.com/office/drawing/2014/main" id="{B6D158C7-5CC1-46ED-9EB2-34B5E0673641}"/>
              </a:ext>
            </a:extLst>
          </p:cNvPr>
          <p:cNvSpPr txBox="1"/>
          <p:nvPr/>
        </p:nvSpPr>
        <p:spPr>
          <a:xfrm>
            <a:off x="751012" y="1772816"/>
            <a:ext cx="8530798" cy="4093428"/>
          </a:xfrm>
          <a:prstGeom prst="rect">
            <a:avLst/>
          </a:prstGeom>
          <a:noFill/>
        </p:spPr>
        <p:txBody>
          <a:bodyPr wrap="square" rtlCol="0">
            <a:spAutoFit/>
          </a:bodyPr>
          <a:lstStyle/>
          <a:p>
            <a:r>
              <a:rPr kumimoji="1" lang="ja-JP" altLang="en-US" sz="4000" b="1" dirty="0">
                <a:latin typeface="+mn-ea"/>
              </a:rPr>
              <a:t>認められる症状は共通しているが、</a:t>
            </a:r>
            <a:endParaRPr kumimoji="1" lang="en-US" altLang="ja-JP" sz="4000" b="1" dirty="0">
              <a:latin typeface="+mn-ea"/>
            </a:endParaRPr>
          </a:p>
          <a:p>
            <a:r>
              <a:rPr kumimoji="1" lang="ja-JP" altLang="en-US" sz="4000" b="1" dirty="0">
                <a:solidFill>
                  <a:srgbClr val="FF0000"/>
                </a:solidFill>
                <a:latin typeface="+mn-ea"/>
              </a:rPr>
              <a:t>高次脳機能障害</a:t>
            </a:r>
            <a:r>
              <a:rPr kumimoji="1" lang="ja-JP" altLang="en-US" sz="4000" b="1" dirty="0">
                <a:latin typeface="+mn-ea"/>
              </a:rPr>
              <a:t>は、</a:t>
            </a:r>
            <a:endParaRPr kumimoji="1" lang="en-US" altLang="ja-JP" sz="4000" b="1" dirty="0">
              <a:latin typeface="+mn-ea"/>
            </a:endParaRPr>
          </a:p>
          <a:p>
            <a:pPr marL="742950" indent="-742950">
              <a:buFont typeface="+mj-lt"/>
              <a:buAutoNum type="arabicPeriod"/>
            </a:pPr>
            <a:r>
              <a:rPr kumimoji="1" lang="ja-JP" altLang="en-US" sz="3600" b="1" dirty="0">
                <a:latin typeface="+mn-ea"/>
              </a:rPr>
              <a:t>脳損傷の</a:t>
            </a:r>
            <a:r>
              <a:rPr lang="ja-JP" altLang="en-US" sz="3600" b="1" dirty="0">
                <a:latin typeface="+mn-ea"/>
              </a:rPr>
              <a:t>原因や</a:t>
            </a:r>
            <a:r>
              <a:rPr kumimoji="1" lang="ja-JP" altLang="en-US" sz="3600" b="1" dirty="0">
                <a:latin typeface="+mn-ea"/>
              </a:rPr>
              <a:t>時期が明らかである。</a:t>
            </a:r>
            <a:endParaRPr kumimoji="1" lang="en-US" altLang="ja-JP" sz="3600" b="1" dirty="0">
              <a:latin typeface="+mn-ea"/>
            </a:endParaRPr>
          </a:p>
          <a:p>
            <a:pPr marL="742950" indent="-742950">
              <a:buFont typeface="+mj-lt"/>
              <a:buAutoNum type="arabicPeriod"/>
            </a:pPr>
            <a:r>
              <a:rPr kumimoji="1" lang="ja-JP" altLang="en-US" sz="3600" b="1" dirty="0">
                <a:latin typeface="+mn-ea"/>
              </a:rPr>
              <a:t>進行性の障害では無く、治療（リハビリテーションなど</a:t>
            </a:r>
            <a:r>
              <a:rPr lang="ja-JP" altLang="en-US" sz="3600" b="1" dirty="0">
                <a:latin typeface="+mn-ea"/>
              </a:rPr>
              <a:t>）</a:t>
            </a:r>
            <a:r>
              <a:rPr kumimoji="1" lang="ja-JP" altLang="en-US" sz="3600" b="1" dirty="0">
                <a:latin typeface="+mn-ea"/>
              </a:rPr>
              <a:t>である程度改善する。</a:t>
            </a:r>
            <a:endParaRPr kumimoji="1" lang="en-US" altLang="ja-JP" sz="3600" b="1" dirty="0">
              <a:latin typeface="+mn-ea"/>
            </a:endParaRPr>
          </a:p>
          <a:p>
            <a:pPr marL="742950" indent="-742950">
              <a:buFont typeface="+mj-lt"/>
              <a:buAutoNum type="arabicPeriod"/>
            </a:pPr>
            <a:r>
              <a:rPr kumimoji="1" lang="ja-JP" altLang="en-US" sz="3600" b="1" dirty="0">
                <a:latin typeface="+mn-ea"/>
              </a:rPr>
              <a:t>全般的な認知機能が保たれていることがある（スクリーニング検査が正常）</a:t>
            </a:r>
            <a:r>
              <a:rPr lang="ja-JP" altLang="en-US" sz="3600" b="1" dirty="0">
                <a:latin typeface="+mn-ea"/>
              </a:rPr>
              <a:t>。</a:t>
            </a:r>
            <a:endParaRPr kumimoji="1" lang="en-US" altLang="ja-JP" sz="3600" b="1" dirty="0">
              <a:latin typeface="+mn-ea"/>
            </a:endParaRPr>
          </a:p>
        </p:txBody>
      </p:sp>
      <p:pic>
        <p:nvPicPr>
          <p:cNvPr id="4" name="オーディオ 3">
            <a:hlinkClick r:id="" action="ppaction://media"/>
            <a:extLst>
              <a:ext uri="{FF2B5EF4-FFF2-40B4-BE49-F238E27FC236}">
                <a16:creationId xmlns:a16="http://schemas.microsoft.com/office/drawing/2014/main" id="{3210E900-A8A7-4325-B760-F4ADCD22E7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959857664"/>
      </p:ext>
    </p:extLst>
  </p:cSld>
  <p:clrMapOvr>
    <a:masterClrMapping/>
  </p:clrMapOvr>
  <mc:AlternateContent xmlns:mc="http://schemas.openxmlformats.org/markup-compatibility/2006">
    <mc:Choice xmlns:p14="http://schemas.microsoft.com/office/powerpoint/2010/main" Requires="p14">
      <p:transition spd="slow" p14:dur="2000" advTm="34189"/>
    </mc:Choice>
    <mc:Fallback>
      <p:transition spd="slow" advTm="34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9.4|6.1|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1310</TotalTime>
  <Words>786</Words>
  <Application>Microsoft Office PowerPoint</Application>
  <PresentationFormat>35mm スライド</PresentationFormat>
  <Paragraphs>76</Paragraphs>
  <Slides>6</Slides>
  <Notes>6</Notes>
  <HiddenSlides>0</HiddenSlides>
  <MMClips>6</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ＭＳ Ｐ明朝</vt:lpstr>
      <vt:lpstr>游ゴシック</vt:lpstr>
      <vt:lpstr>Century Schoolbook</vt:lpstr>
      <vt:lpstr>Wingdings</vt:lpstr>
      <vt:lpstr>Wingdings 2</vt:lpstr>
      <vt:lpstr>スパイス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Kawai</dc:creator>
  <cp:lastModifiedBy>河井 信行</cp:lastModifiedBy>
  <cp:revision>85</cp:revision>
  <dcterms:created xsi:type="dcterms:W3CDTF">2010-02-01T22:55:54Z</dcterms:created>
  <dcterms:modified xsi:type="dcterms:W3CDTF">2021-12-18T08:43:36Z</dcterms:modified>
</cp:coreProperties>
</file>