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412" r:id="rId2"/>
    <p:sldId id="264" r:id="rId3"/>
    <p:sldId id="405" r:id="rId4"/>
    <p:sldId id="336" r:id="rId5"/>
    <p:sldId id="337" r:id="rId6"/>
    <p:sldId id="266" r:id="rId7"/>
    <p:sldId id="413" r:id="rId8"/>
    <p:sldId id="387" r:id="rId9"/>
  </p:sldIdLst>
  <p:sldSz cx="10287000" cy="6858000" type="35mm"/>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66"/>
    <a:srgbClr val="33CC33"/>
    <a:srgbClr val="0066CC"/>
    <a:srgbClr val="9900FF"/>
    <a:srgbClr val="FF3399"/>
    <a:srgbClr val="FE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19" autoAdjust="0"/>
  </p:normalViewPr>
  <p:slideViewPr>
    <p:cSldViewPr>
      <p:cViewPr varScale="1">
        <p:scale>
          <a:sx n="86" d="100"/>
          <a:sy n="86" d="100"/>
        </p:scale>
        <p:origin x="924" y="96"/>
      </p:cViewPr>
      <p:guideLst>
        <p:guide orient="horz" pos="2160"/>
        <p:guide pos="32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56E9C-92BF-4F15-BC27-4A310DB32471}" type="datetimeFigureOut">
              <a:rPr kumimoji="1" lang="ja-JP" altLang="en-US" smtClean="0"/>
              <a:t>2021/12/18</a:t>
            </a:fld>
            <a:endParaRPr kumimoji="1" lang="ja-JP" altLang="en-US"/>
          </a:p>
        </p:txBody>
      </p:sp>
      <p:sp>
        <p:nvSpPr>
          <p:cNvPr id="4" name="スライド イメージ プレースホルダー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9E0A5-887B-44D4-ADCC-6B9764201DF4}" type="slidenum">
              <a:rPr kumimoji="1" lang="ja-JP" altLang="en-US" smtClean="0"/>
              <a:t>‹#›</a:t>
            </a:fld>
            <a:endParaRPr kumimoji="1" lang="ja-JP" altLang="en-US"/>
          </a:p>
        </p:txBody>
      </p:sp>
    </p:spTree>
    <p:extLst>
      <p:ext uri="{BB962C8B-B14F-4D97-AF65-F5344CB8AC3E}">
        <p14:creationId xmlns:p14="http://schemas.microsoft.com/office/powerpoint/2010/main" val="952041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それでは、まず始めに、</a:t>
            </a:r>
            <a:r>
              <a:rPr kumimoji="1" lang="en-US" altLang="ja-JP" dirty="0"/>
              <a:t>1</a:t>
            </a:r>
            <a:r>
              <a:rPr kumimoji="1" lang="ja-JP" altLang="en-US" dirty="0"/>
              <a:t>の高次脳機能障害とはについてお話をいたします。</a:t>
            </a:r>
          </a:p>
        </p:txBody>
      </p:sp>
      <p:sp>
        <p:nvSpPr>
          <p:cNvPr id="4" name="スライド番号プレースホルダー 3"/>
          <p:cNvSpPr>
            <a:spLocks noGrp="1"/>
          </p:cNvSpPr>
          <p:nvPr>
            <p:ph type="sldNum" sz="quarter" idx="5"/>
          </p:nvPr>
        </p:nvSpPr>
        <p:spPr/>
        <p:txBody>
          <a:bodyPr/>
          <a:lstStyle/>
          <a:p>
            <a:fld id="{DF19E0A5-887B-44D4-ADCC-6B9764201DF4}" type="slidenum">
              <a:rPr kumimoji="1" lang="ja-JP" altLang="en-US" smtClean="0"/>
              <a:t>1</a:t>
            </a:fld>
            <a:endParaRPr kumimoji="1" lang="ja-JP" altLang="en-US"/>
          </a:p>
        </p:txBody>
      </p:sp>
    </p:spTree>
    <p:extLst>
      <p:ext uri="{BB962C8B-B14F-4D97-AF65-F5344CB8AC3E}">
        <p14:creationId xmlns:p14="http://schemas.microsoft.com/office/powerpoint/2010/main" val="199329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ヒトの脳には</a:t>
            </a:r>
            <a:r>
              <a:rPr kumimoji="1" lang="en-US" altLang="ja-JP" dirty="0"/>
              <a:t>4</a:t>
            </a:r>
            <a:r>
              <a:rPr kumimoji="1" lang="ja-JP" altLang="en-US" dirty="0"/>
              <a:t>つの大きな機能が備わっています。</a:t>
            </a:r>
            <a:endParaRPr kumimoji="1" lang="en-US" altLang="ja-JP" dirty="0"/>
          </a:p>
          <a:p>
            <a:r>
              <a:rPr kumimoji="1" lang="ja-JP" altLang="en-US" dirty="0"/>
              <a:t>手足を動かすための運動機能、感覚・視覚・聴覚・嗅覚などの知覚機能、記憶・注意・遂行・言語などの認知機能、感情・情動・意欲などの精神機能の４つです。</a:t>
            </a:r>
            <a:endParaRPr kumimoji="1" lang="en-US" altLang="ja-JP" dirty="0"/>
          </a:p>
        </p:txBody>
      </p:sp>
      <p:sp>
        <p:nvSpPr>
          <p:cNvPr id="4" name="スライド番号プレースホルダー 3"/>
          <p:cNvSpPr>
            <a:spLocks noGrp="1"/>
          </p:cNvSpPr>
          <p:nvPr>
            <p:ph type="sldNum" sz="quarter" idx="5"/>
          </p:nvPr>
        </p:nvSpPr>
        <p:spPr/>
        <p:txBody>
          <a:bodyPr/>
          <a:lstStyle/>
          <a:p>
            <a:fld id="{DF19E0A5-887B-44D4-ADCC-6B9764201DF4}" type="slidenum">
              <a:rPr kumimoji="1" lang="ja-JP" altLang="en-US" smtClean="0"/>
              <a:t>2</a:t>
            </a:fld>
            <a:endParaRPr kumimoji="1" lang="ja-JP" altLang="en-US"/>
          </a:p>
        </p:txBody>
      </p:sp>
    </p:spTree>
    <p:extLst>
      <p:ext uri="{BB962C8B-B14F-4D97-AF65-F5344CB8AC3E}">
        <p14:creationId xmlns:p14="http://schemas.microsoft.com/office/powerpoint/2010/main" val="301497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このうち</a:t>
            </a:r>
            <a:r>
              <a:rPr kumimoji="1" lang="en-US" altLang="ja-JP" dirty="0"/>
              <a:t>3</a:t>
            </a:r>
            <a:r>
              <a:rPr kumimoji="1" lang="ja-JP" altLang="en-US" dirty="0"/>
              <a:t>の認知機能と</a:t>
            </a:r>
            <a:r>
              <a:rPr kumimoji="1" lang="en-US" altLang="ja-JP" dirty="0"/>
              <a:t>4</a:t>
            </a:r>
            <a:r>
              <a:rPr kumimoji="1" lang="ja-JP" altLang="en-US" dirty="0"/>
              <a:t>の精神機能が障害されることにより起こす症状が高次脳機能障害になります。</a:t>
            </a:r>
          </a:p>
        </p:txBody>
      </p:sp>
      <p:sp>
        <p:nvSpPr>
          <p:cNvPr id="4" name="スライド番号プレースホルダー 3"/>
          <p:cNvSpPr>
            <a:spLocks noGrp="1"/>
          </p:cNvSpPr>
          <p:nvPr>
            <p:ph type="sldNum" sz="quarter" idx="5"/>
          </p:nvPr>
        </p:nvSpPr>
        <p:spPr/>
        <p:txBody>
          <a:bodyPr/>
          <a:lstStyle/>
          <a:p>
            <a:fld id="{DF19E0A5-887B-44D4-ADCC-6B9764201DF4}" type="slidenum">
              <a:rPr kumimoji="1" lang="ja-JP" altLang="en-US" smtClean="0"/>
              <a:t>3</a:t>
            </a:fld>
            <a:endParaRPr kumimoji="1" lang="ja-JP" altLang="en-US"/>
          </a:p>
        </p:txBody>
      </p:sp>
    </p:spTree>
    <p:extLst>
      <p:ext uri="{BB962C8B-B14F-4D97-AF65-F5344CB8AC3E}">
        <p14:creationId xmlns:p14="http://schemas.microsoft.com/office/powerpoint/2010/main" val="183243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脳が損傷を受け、運動機能・感覚機能が障害されると体に異常が現れ、手足が動かない、しびれる、目が見えない、聞こえないなど比較的はっきりとした症状として捉えられます。</a:t>
            </a:r>
            <a:endParaRPr kumimoji="1" lang="en-US" altLang="ja-JP" dirty="0"/>
          </a:p>
          <a:p>
            <a:r>
              <a:rPr kumimoji="1" lang="ja-JP" altLang="en-US" dirty="0"/>
              <a:t>一方、認知機能が障害されると注意の集中ができない、記憶ができない、仕事の段取りができないなどの症状が現れ、精神機能が障害されるとやる気がなくなる、キレやすくなる、行動障害がおこるなどの症状が現れます。これらの症状は、体に現れた症状とはことなり見た目には分かりにくいことがあります。</a:t>
            </a:r>
          </a:p>
        </p:txBody>
      </p:sp>
      <p:sp>
        <p:nvSpPr>
          <p:cNvPr id="4" name="スライド番号プレースホルダー 3"/>
          <p:cNvSpPr>
            <a:spLocks noGrp="1"/>
          </p:cNvSpPr>
          <p:nvPr>
            <p:ph type="sldNum" sz="quarter" idx="5"/>
          </p:nvPr>
        </p:nvSpPr>
        <p:spPr/>
        <p:txBody>
          <a:bodyPr/>
          <a:lstStyle/>
          <a:p>
            <a:fld id="{DF19E0A5-887B-44D4-ADCC-6B9764201DF4}" type="slidenum">
              <a:rPr kumimoji="1" lang="ja-JP" altLang="en-US" smtClean="0"/>
              <a:t>4</a:t>
            </a:fld>
            <a:endParaRPr kumimoji="1" lang="ja-JP" altLang="en-US"/>
          </a:p>
        </p:txBody>
      </p:sp>
    </p:spTree>
    <p:extLst>
      <p:ext uri="{BB962C8B-B14F-4D97-AF65-F5344CB8AC3E}">
        <p14:creationId xmlns:p14="http://schemas.microsoft.com/office/powerpoint/2010/main" val="409469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つまり「高次脳機能障害」とは脳損傷が原因で認知機能、精神機能に障害が起こる状態のことをいいます。</a:t>
            </a:r>
            <a:endParaRPr kumimoji="1" lang="en-US" altLang="ja-JP" dirty="0"/>
          </a:p>
          <a:p>
            <a:r>
              <a:rPr kumimoji="1" lang="ja-JP" altLang="en-US" dirty="0"/>
              <a:t>高次脳機能障害という言葉は比較的新しいものですが、その考え方は古くから知られており、失語症は</a:t>
            </a:r>
            <a:r>
              <a:rPr kumimoji="1" lang="en-US" altLang="ja-JP" dirty="0"/>
              <a:t>100</a:t>
            </a:r>
            <a:r>
              <a:rPr kumimoji="1" lang="ja-JP" altLang="en-US" dirty="0"/>
              <a:t>年以上前に報告されています。</a:t>
            </a:r>
          </a:p>
        </p:txBody>
      </p:sp>
      <p:sp>
        <p:nvSpPr>
          <p:cNvPr id="4" name="スライド番号プレースホルダー 3"/>
          <p:cNvSpPr>
            <a:spLocks noGrp="1"/>
          </p:cNvSpPr>
          <p:nvPr>
            <p:ph type="sldNum" sz="quarter" idx="5"/>
          </p:nvPr>
        </p:nvSpPr>
        <p:spPr/>
        <p:txBody>
          <a:bodyPr/>
          <a:lstStyle/>
          <a:p>
            <a:fld id="{DF19E0A5-887B-44D4-ADCC-6B9764201DF4}" type="slidenum">
              <a:rPr kumimoji="1" lang="ja-JP" altLang="en-US" smtClean="0"/>
              <a:t>5</a:t>
            </a:fld>
            <a:endParaRPr kumimoji="1" lang="ja-JP" altLang="en-US"/>
          </a:p>
        </p:txBody>
      </p:sp>
    </p:spTree>
    <p:extLst>
      <p:ext uri="{BB962C8B-B14F-4D97-AF65-F5344CB8AC3E}">
        <p14:creationId xmlns:p14="http://schemas.microsoft.com/office/powerpoint/2010/main" val="199817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古くから知られた高次脳機能障害は、言葉が話せない、人の話が理解できないなどの症状を示す失語症、ハサミや箸を持つことができてもその使い方が分からない失行、知り合いの顔が誰だか分からなくなるなどの失認、知っている場所で迷子になる地誌的障害、見えているのに物にぶつかる半側空間無視などがあり、高次脳機能障害の中でも比較的見た目に分かりやすいものです。</a:t>
            </a:r>
          </a:p>
        </p:txBody>
      </p:sp>
      <p:sp>
        <p:nvSpPr>
          <p:cNvPr id="4" name="スライド番号プレースホルダー 3"/>
          <p:cNvSpPr>
            <a:spLocks noGrp="1"/>
          </p:cNvSpPr>
          <p:nvPr>
            <p:ph type="sldNum" sz="quarter" idx="5"/>
          </p:nvPr>
        </p:nvSpPr>
        <p:spPr/>
        <p:txBody>
          <a:bodyPr/>
          <a:lstStyle/>
          <a:p>
            <a:fld id="{DF19E0A5-887B-44D4-ADCC-6B9764201DF4}" type="slidenum">
              <a:rPr kumimoji="1" lang="ja-JP" altLang="en-US" smtClean="0"/>
              <a:t>6</a:t>
            </a:fld>
            <a:endParaRPr kumimoji="1" lang="ja-JP" altLang="en-US"/>
          </a:p>
        </p:txBody>
      </p:sp>
    </p:spTree>
    <p:extLst>
      <p:ext uri="{BB962C8B-B14F-4D97-AF65-F5344CB8AC3E}">
        <p14:creationId xmlns:p14="http://schemas.microsoft.com/office/powerpoint/2010/main" val="343244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一方、高度な文明社会になるに従い、日常生活を送るにあたり高度な認知機能や精神機能が要求されるようになっていきました。そこで、欧米では</a:t>
            </a:r>
            <a:r>
              <a:rPr kumimoji="1" lang="en-US" altLang="ja-JP" dirty="0"/>
              <a:t>1970</a:t>
            </a:r>
            <a:r>
              <a:rPr kumimoji="1" lang="ja-JP" altLang="en-US" dirty="0"/>
              <a:t>年代、我が国では</a:t>
            </a:r>
            <a:r>
              <a:rPr kumimoji="1" lang="en-US" altLang="ja-JP" dirty="0"/>
              <a:t>1990</a:t>
            </a:r>
            <a:r>
              <a:rPr kumimoji="1" lang="ja-JP" altLang="en-US" dirty="0"/>
              <a:t>年代から新しい考え方としての高次脳機能障害が問題となってきました。</a:t>
            </a:r>
          </a:p>
        </p:txBody>
      </p:sp>
      <p:sp>
        <p:nvSpPr>
          <p:cNvPr id="4" name="スライド番号プレースホルダー 3"/>
          <p:cNvSpPr>
            <a:spLocks noGrp="1"/>
          </p:cNvSpPr>
          <p:nvPr>
            <p:ph type="sldNum" sz="quarter" idx="5"/>
          </p:nvPr>
        </p:nvSpPr>
        <p:spPr/>
        <p:txBody>
          <a:bodyPr/>
          <a:lstStyle/>
          <a:p>
            <a:fld id="{DF19E0A5-887B-44D4-ADCC-6B9764201DF4}" type="slidenum">
              <a:rPr kumimoji="1" lang="ja-JP" altLang="en-US" smtClean="0"/>
              <a:t>7</a:t>
            </a:fld>
            <a:endParaRPr kumimoji="1" lang="ja-JP" altLang="en-US"/>
          </a:p>
        </p:txBody>
      </p:sp>
    </p:spTree>
    <p:extLst>
      <p:ext uri="{BB962C8B-B14F-4D97-AF65-F5344CB8AC3E}">
        <p14:creationId xmlns:p14="http://schemas.microsoft.com/office/powerpoint/2010/main" val="205922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新たに問題となる高次脳機能障害は、記憶障害、注意障害、遂行機能障害などの認知機能障害、感情障害、性格変化、社会的行動障害などの精神機能障害です。</a:t>
            </a:r>
            <a:endParaRPr kumimoji="1" lang="en-US" altLang="ja-JP" dirty="0"/>
          </a:p>
          <a:p>
            <a:r>
              <a:rPr kumimoji="1" lang="ja-JP" altLang="en-US" dirty="0"/>
              <a:t>これらは、身体機能障害や古くから知られた高次脳機能障害と比べると見た目に分かりにくく、発見や診断が困難なことがあります。</a:t>
            </a:r>
            <a:endParaRPr kumimoji="1" lang="en-US" altLang="ja-JP" dirty="0"/>
          </a:p>
          <a:p>
            <a:r>
              <a:rPr kumimoji="1" lang="ja-JP" altLang="en-US" dirty="0"/>
              <a:t>新しく設立される「高次脳機能障害支援センター」では主にこの新たに提唱された高次脳機能障害を対象としています。</a:t>
            </a:r>
          </a:p>
        </p:txBody>
      </p:sp>
      <p:sp>
        <p:nvSpPr>
          <p:cNvPr id="4" name="スライド番号プレースホルダー 3"/>
          <p:cNvSpPr>
            <a:spLocks noGrp="1"/>
          </p:cNvSpPr>
          <p:nvPr>
            <p:ph type="sldNum" sz="quarter" idx="5"/>
          </p:nvPr>
        </p:nvSpPr>
        <p:spPr/>
        <p:txBody>
          <a:bodyPr/>
          <a:lstStyle/>
          <a:p>
            <a:fld id="{DF19E0A5-887B-44D4-ADCC-6B9764201DF4}" type="slidenum">
              <a:rPr kumimoji="1" lang="ja-JP" altLang="en-US" smtClean="0"/>
              <a:t>8</a:t>
            </a:fld>
            <a:endParaRPr kumimoji="1" lang="ja-JP" altLang="en-US"/>
          </a:p>
        </p:txBody>
      </p:sp>
    </p:spTree>
    <p:extLst>
      <p:ext uri="{BB962C8B-B14F-4D97-AF65-F5344CB8AC3E}">
        <p14:creationId xmlns:p14="http://schemas.microsoft.com/office/powerpoint/2010/main" val="383299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571750" y="3124200"/>
            <a:ext cx="6943725" cy="1894362"/>
          </a:xfrm>
        </p:spPr>
        <p:txBody>
          <a:bodyPr/>
          <a:lstStyle>
            <a:lvl1pPr>
              <a:defRPr b="1"/>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2571750" y="5003322"/>
            <a:ext cx="6943725"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bwMode="auto">
          <a:xfrm rot="5400000">
            <a:off x="8878074" y="1150285"/>
            <a:ext cx="2286000" cy="428625"/>
          </a:xfrm>
        </p:spPr>
        <p:txBody>
          <a:bodyPr/>
          <a:lstStyle/>
          <a:p>
            <a:fld id="{FA3EB9FF-595C-4FCD-961A-51DBC1EC254D}" type="datetimeFigureOut">
              <a:rPr kumimoji="1" lang="ja-JP" altLang="en-US" smtClean="0"/>
              <a:pPr/>
              <a:t>2021/12/18</a:t>
            </a:fld>
            <a:endParaRPr kumimoji="1" lang="ja-JP" altLang="en-US"/>
          </a:p>
        </p:txBody>
      </p:sp>
      <p:sp>
        <p:nvSpPr>
          <p:cNvPr id="17" name="フッター プレースホルダ 16"/>
          <p:cNvSpPr>
            <a:spLocks noGrp="1"/>
          </p:cNvSpPr>
          <p:nvPr>
            <p:ph type="ftr" sz="quarter" idx="11"/>
          </p:nvPr>
        </p:nvSpPr>
        <p:spPr bwMode="auto">
          <a:xfrm rot="5400000">
            <a:off x="8190528" y="4157666"/>
            <a:ext cx="3657600" cy="432054"/>
          </a:xfrm>
        </p:spPr>
        <p:txBody>
          <a:bodyPr/>
          <a:lstStyle/>
          <a:p>
            <a:endParaRPr kumimoji="1" lang="ja-JP" altLang="en-US"/>
          </a:p>
        </p:txBody>
      </p:sp>
      <p:sp>
        <p:nvSpPr>
          <p:cNvPr id="10" name="正方形/長方形 9"/>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10253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85800" y="3429000"/>
            <a:ext cx="1457325"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473336"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872234" y="5788152"/>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2143125" y="4495800"/>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491237" y="4928702"/>
            <a:ext cx="685800" cy="517524"/>
          </a:xfrm>
        </p:spPr>
        <p:txBody>
          <a:bodyPr/>
          <a:lstStyle/>
          <a:p>
            <a:fld id="{22D0147F-BC5E-46C7-9249-16859E4D44F3}"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8075" y="274640"/>
            <a:ext cx="1885950" cy="5851525"/>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514350" y="274639"/>
            <a:ext cx="6772275" cy="5851525"/>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8" name="コンテンツ プレースホルダ 7"/>
          <p:cNvSpPr>
            <a:spLocks noGrp="1"/>
          </p:cNvSpPr>
          <p:nvPr>
            <p:ph sz="quarter" idx="1"/>
          </p:nvPr>
        </p:nvSpPr>
        <p:spPr>
          <a:xfrm>
            <a:off x="514350" y="1600200"/>
            <a:ext cx="8401050" cy="4873752"/>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4"/>
          </p:nvPr>
        </p:nvSpPr>
        <p:spPr/>
        <p:txBody>
          <a:bodyPr rtlCol="0"/>
          <a:lstStyle/>
          <a:p>
            <a:fld id="{FA3EB9FF-595C-4FCD-961A-51DBC1EC254D}" type="datetimeFigureOut">
              <a:rPr kumimoji="1" lang="ja-JP" altLang="en-US" smtClean="0"/>
              <a:pPr/>
              <a:t>2021/12/18</a:t>
            </a:fld>
            <a:endParaRPr kumimoji="1" lang="ja-JP" altLang="en-US"/>
          </a:p>
        </p:txBody>
      </p:sp>
      <p:sp>
        <p:nvSpPr>
          <p:cNvPr id="9" name="スライド番号プレースホルダ 8"/>
          <p:cNvSpPr>
            <a:spLocks noGrp="1"/>
          </p:cNvSpPr>
          <p:nvPr>
            <p:ph type="sldNum" sz="quarter" idx="15"/>
          </p:nvPr>
        </p:nvSpPr>
        <p:spPr/>
        <p:txBody>
          <a:bodyPr rtlCol="0"/>
          <a:lstStyle/>
          <a:p>
            <a:fld id="{22D0147F-BC5E-46C7-9249-16859E4D44F3}" type="slidenum">
              <a:rPr kumimoji="1" lang="ja-JP" altLang="en-US" smtClean="0"/>
              <a:pPr/>
              <a: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571750" y="2895600"/>
            <a:ext cx="6943725" cy="2053590"/>
          </a:xfrm>
        </p:spPr>
        <p:txBody>
          <a:bodyPr/>
          <a:lstStyle>
            <a:lvl1pPr algn="l">
              <a:buNone/>
              <a:defRPr sz="3000" b="1" cap="sm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2571750" y="5010150"/>
            <a:ext cx="6943725"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bwMode="auto">
          <a:xfrm rot="5400000">
            <a:off x="8876538" y="1146620"/>
            <a:ext cx="2286000" cy="428625"/>
          </a:xfrm>
        </p:spPr>
        <p:txBody>
          <a:bodyPr/>
          <a:lstStyle/>
          <a:p>
            <a:fld id="{FA3EB9FF-595C-4FCD-961A-51DBC1EC254D}" type="datetimeFigureOut">
              <a:rPr kumimoji="1" lang="ja-JP" altLang="en-US" smtClean="0"/>
              <a:pPr/>
              <a:t>2021/12/18</a:t>
            </a:fld>
            <a:endParaRPr kumimoji="1" lang="ja-JP" altLang="en-US"/>
          </a:p>
        </p:txBody>
      </p:sp>
      <p:sp>
        <p:nvSpPr>
          <p:cNvPr id="5" name="フッター プレースホルダ 4"/>
          <p:cNvSpPr>
            <a:spLocks noGrp="1"/>
          </p:cNvSpPr>
          <p:nvPr>
            <p:ph type="ftr" sz="quarter" idx="11"/>
          </p:nvPr>
        </p:nvSpPr>
        <p:spPr bwMode="auto">
          <a:xfrm rot="5400000">
            <a:off x="8190738" y="4154805"/>
            <a:ext cx="3657600" cy="432054"/>
          </a:xfrm>
        </p:spPr>
        <p:txBody>
          <a:bodyPr/>
          <a:lstStyle/>
          <a:p>
            <a:endParaRPr kumimoji="1" lang="ja-JP" altLang="en-US"/>
          </a:p>
        </p:txBody>
      </p:sp>
      <p:sp>
        <p:nvSpPr>
          <p:cNvPr id="9" name="正方形/長方形 8"/>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85800" y="3429000"/>
            <a:ext cx="1457325"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490292"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872234" y="5791200"/>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2113920" y="4479888"/>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1023518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508193" y="4928702"/>
            <a:ext cx="685800" cy="517524"/>
          </a:xfrm>
        </p:spPr>
        <p:txBody>
          <a:bodyPr/>
          <a:lstStyle/>
          <a:p>
            <a:fld id="{22D0147F-BC5E-46C7-9249-16859E4D44F3}"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5" name="日付プレースホルダ 4"/>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514350" y="1600200"/>
            <a:ext cx="4114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 10"/>
          <p:cNvSpPr>
            <a:spLocks noGrp="1"/>
          </p:cNvSpPr>
          <p:nvPr>
            <p:ph sz="quarter" idx="2"/>
          </p:nvPr>
        </p:nvSpPr>
        <p:spPr>
          <a:xfrm>
            <a:off x="4804029" y="1600200"/>
            <a:ext cx="4114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3050"/>
            <a:ext cx="8486775" cy="1143000"/>
          </a:xfrm>
        </p:spPr>
        <p:txBody>
          <a:bodyPr anchor="b"/>
          <a:lstStyle>
            <a:lvl1pPr>
              <a:defRPr/>
            </a:lvl1pPr>
          </a:lstStyle>
          <a:p>
            <a:r>
              <a:rPr kumimoji="0" lang="ja-JP" altLang="en-US"/>
              <a:t>マスタ タイトルの書式設定</a:t>
            </a:r>
            <a:endParaRPr kumimoji="0" lang="en-US"/>
          </a:p>
        </p:txBody>
      </p:sp>
      <p:sp>
        <p:nvSpPr>
          <p:cNvPr id="7" name="日付プレースホルダ 6"/>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
        <p:nvSpPr>
          <p:cNvPr id="11" name="コンテンツ プレースホルダ 10"/>
          <p:cNvSpPr>
            <a:spLocks noGrp="1"/>
          </p:cNvSpPr>
          <p:nvPr>
            <p:ph sz="quarter" idx="2"/>
          </p:nvPr>
        </p:nvSpPr>
        <p:spPr>
          <a:xfrm>
            <a:off x="514350" y="2362200"/>
            <a:ext cx="4114800" cy="38862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 12"/>
          <p:cNvSpPr>
            <a:spLocks noGrp="1"/>
          </p:cNvSpPr>
          <p:nvPr>
            <p:ph sz="quarter" idx="4"/>
          </p:nvPr>
        </p:nvSpPr>
        <p:spPr>
          <a:xfrm>
            <a:off x="4918472" y="2362200"/>
            <a:ext cx="4114800" cy="38862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 11"/>
          <p:cNvSpPr>
            <a:spLocks noGrp="1"/>
          </p:cNvSpPr>
          <p:nvPr>
            <p:ph type="body" sz="quarter" idx="1"/>
          </p:nvPr>
        </p:nvSpPr>
        <p:spPr>
          <a:xfrm>
            <a:off x="514350"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
        <p:nvSpPr>
          <p:cNvPr id="14" name="テキスト プレースホルダ 13"/>
          <p:cNvSpPr>
            <a:spLocks noGrp="1"/>
          </p:cNvSpPr>
          <p:nvPr>
            <p:ph type="body" sz="quarter" idx="3"/>
          </p:nvPr>
        </p:nvSpPr>
        <p:spPr>
          <a:xfrm>
            <a:off x="4886325"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6" name="日付プレースホルダ 5"/>
          <p:cNvSpPr>
            <a:spLocks noGrp="1"/>
          </p:cNvSpPr>
          <p:nvPr>
            <p:ph type="dt" sz="half" idx="10"/>
          </p:nvPr>
        </p:nvSpPr>
        <p:spPr/>
        <p:txBody>
          <a:bodyPr rtlCol="0"/>
          <a:lstStyle/>
          <a:p>
            <a:fld id="{FA3EB9FF-595C-4FCD-961A-51DBC1EC254D}" type="datetimeFigureOut">
              <a:rPr kumimoji="1" lang="ja-JP" altLang="en-US" smtClean="0"/>
              <a:pPr/>
              <a:t>2021/12/18</a:t>
            </a:fld>
            <a:endParaRPr kumimoji="1" lang="ja-JP" altLang="en-US"/>
          </a:p>
        </p:txBody>
      </p:sp>
      <p:sp>
        <p:nvSpPr>
          <p:cNvPr id="7" name="スライド番号プレースホルダ 6"/>
          <p:cNvSpPr>
            <a:spLocks noGrp="1"/>
          </p:cNvSpPr>
          <p:nvPr>
            <p:ph type="sldNum" sz="quarter" idx="11"/>
          </p:nvPr>
        </p:nvSpPr>
        <p:spPr/>
        <p:txBody>
          <a:bodyPr rtlCol="0"/>
          <a:lstStyle/>
          <a:p>
            <a:fld id="{22D0147F-BC5E-46C7-9249-16859E4D44F3}" type="slidenum">
              <a:rPr kumimoji="1" lang="ja-JP" altLang="en-US" smtClean="0"/>
              <a:pPr/>
              <a: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4187666" y="3171825"/>
            <a:ext cx="6309360" cy="514350"/>
          </a:xfrm>
        </p:spPr>
        <p:txBody>
          <a:bodyPr anchor="b"/>
          <a:lstStyle>
            <a:lvl1pPr algn="l">
              <a:buNone/>
              <a:defRPr sz="2000" b="1" cap="sm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7663815" y="274320"/>
            <a:ext cx="1717929"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8" name="直線コネクタ 7"/>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42900" y="274320"/>
            <a:ext cx="6343650" cy="6327648"/>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 20"/>
          <p:cNvSpPr>
            <a:spLocks noGrp="1"/>
          </p:cNvSpPr>
          <p:nvPr>
            <p:ph type="dt" sz="half" idx="14"/>
          </p:nvPr>
        </p:nvSpPr>
        <p:spPr/>
        <p:txBody>
          <a:bodyPr rtlCol="0"/>
          <a:lstStyle/>
          <a:p>
            <a:fld id="{FA3EB9FF-595C-4FCD-961A-51DBC1EC254D}" type="datetimeFigureOut">
              <a:rPr kumimoji="1" lang="ja-JP" altLang="en-US" smtClean="0"/>
              <a:pPr/>
              <a:t>2021/12/18</a:t>
            </a:fld>
            <a:endParaRPr kumimoji="1" lang="ja-JP" altLang="en-US"/>
          </a:p>
        </p:txBody>
      </p:sp>
      <p:sp>
        <p:nvSpPr>
          <p:cNvPr id="22" name="スライド番号プレースホルダ 21"/>
          <p:cNvSpPr>
            <a:spLocks noGrp="1"/>
          </p:cNvSpPr>
          <p:nvPr>
            <p:ph type="sldNum" sz="quarter" idx="15"/>
          </p:nvPr>
        </p:nvSpPr>
        <p:spPr/>
        <p:txBody>
          <a:bodyPr rtlCol="0"/>
          <a:lstStyle/>
          <a:p>
            <a:fld id="{22D0147F-BC5E-46C7-9249-16859E4D44F3}" type="slidenum">
              <a:rPr kumimoji="1" lang="ja-JP" altLang="en-US" smtClean="0"/>
              <a:pPr/>
              <a: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9858375"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4163235" y="3171825"/>
            <a:ext cx="6309360" cy="514350"/>
          </a:xfrm>
        </p:spPr>
        <p:txBody>
          <a:bodyPr anchor="b"/>
          <a:lstStyle>
            <a:lvl1pPr algn="l">
              <a:buNone/>
              <a:defRPr sz="20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0" y="0"/>
            <a:ext cx="6943725"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7611523" y="264795"/>
            <a:ext cx="17145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10" name="直線コネクタ 9"/>
          <p:cNvSpPr>
            <a:spLocks noChangeShapeType="1"/>
          </p:cNvSpPr>
          <p:nvPr/>
        </p:nvSpPr>
        <p:spPr bwMode="auto">
          <a:xfrm>
            <a:off x="1011555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9944100" y="0"/>
            <a:ext cx="3429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FA3EB9FF-595C-4FCD-961A-51DBC1EC254D}" type="datetimeFigureOut">
              <a:rPr kumimoji="1" lang="ja-JP" altLang="en-US" smtClean="0"/>
              <a:pPr/>
              <a:t>2021/12/18</a:t>
            </a:fld>
            <a:endParaRPr kumimoji="1" lang="ja-JP" altLang="en-US"/>
          </a:p>
        </p:txBody>
      </p:sp>
      <p:sp>
        <p:nvSpPr>
          <p:cNvPr id="18" name="スライド番号プレースホルダ 17"/>
          <p:cNvSpPr>
            <a:spLocks noGrp="1"/>
          </p:cNvSpPr>
          <p:nvPr>
            <p:ph type="sldNum" sz="quarter" idx="11"/>
          </p:nvPr>
        </p:nvSpPr>
        <p:spPr/>
        <p:txBody>
          <a:bodyPr rtlCol="0"/>
          <a:lstStyle/>
          <a:p>
            <a:fld id="{22D0147F-BC5E-46C7-9249-16859E4D44F3}" type="slidenum">
              <a:rPr kumimoji="1" lang="ja-JP" altLang="en-US" smtClean="0"/>
              <a:pPr/>
              <a: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514350" y="274638"/>
            <a:ext cx="8401050" cy="1143000"/>
          </a:xfrm>
          <a:prstGeom prst="rect">
            <a:avLst/>
          </a:prstGeom>
        </p:spPr>
        <p:txBody>
          <a:bodyPr vert="horz" anchor="b">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514350" y="1600200"/>
            <a:ext cx="8401050" cy="4873752"/>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rot="5400000">
            <a:off x="8663940" y="1057848"/>
            <a:ext cx="2011680" cy="432054"/>
          </a:xfrm>
          <a:prstGeom prst="rect">
            <a:avLst/>
          </a:prstGeom>
        </p:spPr>
        <p:txBody>
          <a:bodyPr vert="horz" anchor="ctr" anchorCtr="0"/>
          <a:lstStyle>
            <a:lvl1pPr algn="r" eaLnBrk="1" latinLnBrk="0" hangingPunct="1">
              <a:defRPr kumimoji="0" sz="1200">
                <a:solidFill>
                  <a:schemeClr val="tx2"/>
                </a:solidFill>
              </a:defRPr>
            </a:lvl1pPr>
          </a:lstStyle>
          <a:p>
            <a:fld id="{FA3EB9FF-595C-4FCD-961A-51DBC1EC254D}" type="datetimeFigureOut">
              <a:rPr kumimoji="1" lang="ja-JP" altLang="en-US" smtClean="0"/>
              <a:pPr/>
              <a:t>2021/12/18</a:t>
            </a:fld>
            <a:endParaRPr kumimoji="1" lang="ja-JP" altLang="en-US"/>
          </a:p>
        </p:txBody>
      </p:sp>
      <p:sp>
        <p:nvSpPr>
          <p:cNvPr id="3" name="フッター プレースホルダ 2"/>
          <p:cNvSpPr>
            <a:spLocks noGrp="1"/>
          </p:cNvSpPr>
          <p:nvPr>
            <p:ph type="ftr" sz="quarter" idx="3"/>
          </p:nvPr>
        </p:nvSpPr>
        <p:spPr>
          <a:xfrm rot="5400000">
            <a:off x="8063984" y="3714380"/>
            <a:ext cx="3200400" cy="41148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85725"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9145143" y="5734050"/>
            <a:ext cx="685800" cy="521208"/>
          </a:xfrm>
          <a:prstGeom prst="rect">
            <a:avLst/>
          </a:prstGeom>
        </p:spPr>
        <p:txBody>
          <a:bodyPr vert="horz" anchor="ctr"/>
          <a:lstStyle>
            <a:lvl1pPr algn="ctr" eaLnBrk="1" latinLnBrk="0" hangingPunct="1">
              <a:defRPr kumimoji="0" sz="1400" b="1">
                <a:solidFill>
                  <a:srgbClr val="FFFFFF"/>
                </a:solidFill>
              </a:defRPr>
            </a:lvl1pPr>
          </a:lstStyle>
          <a:p>
            <a:fld id="{22D0147F-BC5E-46C7-9249-16859E4D44F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8.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880DA8-442E-494C-BCB2-96B374E43DB6}"/>
              </a:ext>
            </a:extLst>
          </p:cNvPr>
          <p:cNvSpPr txBox="1">
            <a:spLocks noChangeArrowheads="1"/>
          </p:cNvSpPr>
          <p:nvPr/>
        </p:nvSpPr>
        <p:spPr>
          <a:xfrm>
            <a:off x="1507096" y="980728"/>
            <a:ext cx="7272808" cy="4896544"/>
          </a:xfrm>
          <a:prstGeom prst="rect">
            <a:avLst/>
          </a:prstGeom>
        </p:spPr>
        <p:txBody>
          <a:bodyPr/>
          <a:lstStyle/>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kumimoji="1" lang="ja-JP" altLang="en-US" sz="4400" b="1" i="0" u="none" strike="noStrike" kern="1200" cap="none" spc="0" normalizeH="0" baseline="0" noProof="0" dirty="0">
                <a:ln>
                  <a:noFill/>
                </a:ln>
                <a:solidFill>
                  <a:srgbClr val="FF0000"/>
                </a:solidFill>
                <a:effectLst/>
                <a:uLnTx/>
                <a:uFillTx/>
                <a:latin typeface="+mj-lt"/>
                <a:ea typeface="+mj-ea"/>
                <a:cs typeface="+mj-cs"/>
              </a:rPr>
              <a:t>高次脳機能障害とは</a:t>
            </a:r>
            <a:endParaRPr kumimoji="1" lang="en-US" altLang="ja-JP" sz="4400" b="1" i="0" u="none" strike="noStrike" kern="1200" cap="none" spc="0" normalizeH="0" baseline="0" noProof="0" dirty="0">
              <a:ln>
                <a:noFill/>
              </a:ln>
              <a:solidFill>
                <a:srgbClr val="FF0000"/>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kumimoji="1" lang="ja-JP" altLang="en-US" sz="4400" b="1" i="0" u="none" strike="noStrike" kern="1200" cap="none" spc="0" normalizeH="0" baseline="0" noProof="0" dirty="0">
                <a:ln>
                  <a:noFill/>
                </a:ln>
                <a:effectLst/>
                <a:uLnTx/>
                <a:uFillTx/>
                <a:latin typeface="+mj-lt"/>
                <a:ea typeface="+mj-ea"/>
                <a:cs typeface="+mj-cs"/>
              </a:rPr>
              <a:t>高次脳機能障害の原因</a:t>
            </a:r>
            <a:endParaRPr kumimoji="1" lang="en-US" altLang="ja-JP" sz="4400" b="1" i="0" u="none" strike="noStrike" kern="1200" cap="none" spc="0" normalizeH="0" baseline="0" noProof="0" dirty="0">
              <a:ln>
                <a:noFill/>
              </a:ln>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高次脳機能障害の症状</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高次脳機能障害の診断</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高次脳機能障害の検査</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高次脳機能障害の治療</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最後に</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48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48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54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オーディオ 3">
            <a:hlinkClick r:id="" action="ppaction://media"/>
            <a:extLst>
              <a:ext uri="{FF2B5EF4-FFF2-40B4-BE49-F238E27FC236}">
                <a16:creationId xmlns:a16="http://schemas.microsoft.com/office/drawing/2014/main" id="{2F64B4E9-CD69-4637-B949-03EA38BE3B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759266618"/>
      </p:ext>
    </p:extLst>
  </p:cSld>
  <p:clrMapOvr>
    <a:masterClrMapping/>
  </p:clrMapOvr>
  <mc:AlternateContent xmlns:mc="http://schemas.openxmlformats.org/markup-compatibility/2006">
    <mc:Choice xmlns:p14="http://schemas.microsoft.com/office/powerpoint/2010/main" Requires="p14">
      <p:transition spd="slow" p14:dur="2000" advTm="7230"/>
    </mc:Choice>
    <mc:Fallback>
      <p:transition spd="slow" advTm="72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862794" y="764704"/>
            <a:ext cx="6561412" cy="923330"/>
          </a:xfrm>
          <a:prstGeom prst="rect">
            <a:avLst/>
          </a:prstGeom>
          <a:noFill/>
          <a:ln w="9525">
            <a:noFill/>
            <a:miter lim="800000"/>
            <a:headEnd/>
            <a:tailEnd/>
          </a:ln>
        </p:spPr>
        <p:txBody>
          <a:bodyPr wrap="none">
            <a:spAutoFit/>
          </a:bodyPr>
          <a:lstStyle/>
          <a:p>
            <a:r>
              <a:rPr lang="ja-JP" altLang="en-US" sz="5400" b="1" dirty="0"/>
              <a:t>脳の</a:t>
            </a:r>
            <a:r>
              <a:rPr lang="en-US" altLang="ja-JP" sz="5400" b="1" dirty="0"/>
              <a:t>4</a:t>
            </a:r>
            <a:r>
              <a:rPr lang="ja-JP" altLang="en-US" sz="5400" b="1" dirty="0" err="1"/>
              <a:t>つの</a:t>
            </a:r>
            <a:r>
              <a:rPr lang="ja-JP" altLang="en-US" sz="5400" b="1" dirty="0"/>
              <a:t>大きな機能</a:t>
            </a:r>
          </a:p>
        </p:txBody>
      </p:sp>
      <p:sp>
        <p:nvSpPr>
          <p:cNvPr id="3" name="Text Box 5"/>
          <p:cNvSpPr txBox="1">
            <a:spLocks noChangeArrowheads="1"/>
          </p:cNvSpPr>
          <p:nvPr/>
        </p:nvSpPr>
        <p:spPr bwMode="auto">
          <a:xfrm>
            <a:off x="924235" y="2132856"/>
            <a:ext cx="8438529" cy="2308324"/>
          </a:xfrm>
          <a:prstGeom prst="rect">
            <a:avLst/>
          </a:prstGeom>
          <a:noFill/>
          <a:ln w="9525">
            <a:noFill/>
            <a:miter lim="800000"/>
            <a:headEnd/>
            <a:tailEnd/>
          </a:ln>
        </p:spPr>
        <p:txBody>
          <a:bodyPr wrap="none">
            <a:spAutoFit/>
          </a:bodyPr>
          <a:lstStyle/>
          <a:p>
            <a:r>
              <a:rPr lang="en-US" altLang="ja-JP" sz="3600" b="1" dirty="0"/>
              <a:t>1</a:t>
            </a:r>
            <a:r>
              <a:rPr lang="ja-JP" altLang="en-US" sz="3600" b="1" dirty="0"/>
              <a:t>）運動機能（手足を動かす）</a:t>
            </a:r>
          </a:p>
          <a:p>
            <a:r>
              <a:rPr lang="en-US" altLang="ja-JP" sz="3600" b="1" dirty="0"/>
              <a:t>2</a:t>
            </a:r>
            <a:r>
              <a:rPr lang="ja-JP" altLang="en-US" sz="3600" b="1" dirty="0"/>
              <a:t>）知覚機能（感覚、視覚、聴覚、嗅覚）</a:t>
            </a:r>
          </a:p>
          <a:p>
            <a:r>
              <a:rPr lang="en-US" altLang="ja-JP" sz="3600" b="1" dirty="0"/>
              <a:t>3</a:t>
            </a:r>
            <a:r>
              <a:rPr lang="ja-JP" altLang="en-US" sz="3600" b="1" dirty="0"/>
              <a:t>）認知機能（記憶、注意、遂行、言語など）</a:t>
            </a:r>
            <a:endParaRPr lang="en-US" altLang="ja-JP" sz="3600" b="1" dirty="0"/>
          </a:p>
          <a:p>
            <a:r>
              <a:rPr lang="en-US" altLang="ja-JP" sz="3600" b="1" dirty="0"/>
              <a:t>4</a:t>
            </a:r>
            <a:r>
              <a:rPr lang="ja-JP" altLang="en-US" sz="3600" b="1" dirty="0"/>
              <a:t>）精神機能（感情、情動、意欲など）</a:t>
            </a:r>
          </a:p>
        </p:txBody>
      </p:sp>
      <p:pic>
        <p:nvPicPr>
          <p:cNvPr id="4" name="オーディオ 3">
            <a:hlinkClick r:id="" action="ppaction://media"/>
            <a:extLst>
              <a:ext uri="{FF2B5EF4-FFF2-40B4-BE49-F238E27FC236}">
                <a16:creationId xmlns:a16="http://schemas.microsoft.com/office/drawing/2014/main" id="{15DB7042-D755-48C6-A159-4CD21DEEBA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878"/>
    </mc:Choice>
    <mc:Fallback>
      <p:transition spd="slow" advTm="208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CA8716F-3ACE-44F9-BD2B-0D4C4652496E}"/>
              </a:ext>
            </a:extLst>
          </p:cNvPr>
          <p:cNvSpPr txBox="1">
            <a:spLocks noChangeArrowheads="1"/>
          </p:cNvSpPr>
          <p:nvPr/>
        </p:nvSpPr>
        <p:spPr bwMode="auto">
          <a:xfrm>
            <a:off x="1862794" y="764704"/>
            <a:ext cx="6561412" cy="923330"/>
          </a:xfrm>
          <a:prstGeom prst="rect">
            <a:avLst/>
          </a:prstGeom>
          <a:noFill/>
          <a:ln w="9525">
            <a:noFill/>
            <a:miter lim="800000"/>
            <a:headEnd/>
            <a:tailEnd/>
          </a:ln>
        </p:spPr>
        <p:txBody>
          <a:bodyPr wrap="none">
            <a:spAutoFit/>
          </a:bodyPr>
          <a:lstStyle/>
          <a:p>
            <a:r>
              <a:rPr lang="ja-JP" altLang="en-US" sz="5400" b="1" dirty="0"/>
              <a:t>脳の</a:t>
            </a:r>
            <a:r>
              <a:rPr lang="en-US" altLang="ja-JP" sz="5400" b="1" dirty="0"/>
              <a:t>4</a:t>
            </a:r>
            <a:r>
              <a:rPr lang="ja-JP" altLang="en-US" sz="5400" b="1" dirty="0" err="1"/>
              <a:t>つの</a:t>
            </a:r>
            <a:r>
              <a:rPr lang="ja-JP" altLang="en-US" sz="5400" b="1" dirty="0"/>
              <a:t>大きな機能</a:t>
            </a:r>
          </a:p>
        </p:txBody>
      </p:sp>
      <p:sp>
        <p:nvSpPr>
          <p:cNvPr id="3" name="Text Box 5">
            <a:extLst>
              <a:ext uri="{FF2B5EF4-FFF2-40B4-BE49-F238E27FC236}">
                <a16:creationId xmlns:a16="http://schemas.microsoft.com/office/drawing/2014/main" id="{52E9ADF4-13D6-452C-B997-DEDE417E2D12}"/>
              </a:ext>
            </a:extLst>
          </p:cNvPr>
          <p:cNvSpPr txBox="1">
            <a:spLocks noChangeArrowheads="1"/>
          </p:cNvSpPr>
          <p:nvPr/>
        </p:nvSpPr>
        <p:spPr bwMode="auto">
          <a:xfrm>
            <a:off x="924235" y="2132856"/>
            <a:ext cx="8438529" cy="2308324"/>
          </a:xfrm>
          <a:prstGeom prst="rect">
            <a:avLst/>
          </a:prstGeom>
          <a:noFill/>
          <a:ln w="9525">
            <a:noFill/>
            <a:miter lim="800000"/>
            <a:headEnd/>
            <a:tailEnd/>
          </a:ln>
        </p:spPr>
        <p:txBody>
          <a:bodyPr wrap="none">
            <a:spAutoFit/>
          </a:bodyPr>
          <a:lstStyle/>
          <a:p>
            <a:r>
              <a:rPr lang="en-US" altLang="ja-JP" sz="3600" b="1" dirty="0"/>
              <a:t>1</a:t>
            </a:r>
            <a:r>
              <a:rPr lang="ja-JP" altLang="en-US" sz="3600" b="1" dirty="0"/>
              <a:t>）運動機能（手足を動かす）</a:t>
            </a:r>
          </a:p>
          <a:p>
            <a:r>
              <a:rPr lang="en-US" altLang="ja-JP" sz="3600" b="1" dirty="0"/>
              <a:t>2</a:t>
            </a:r>
            <a:r>
              <a:rPr lang="ja-JP" altLang="en-US" sz="3600" b="1" dirty="0"/>
              <a:t>）知覚機能（感覚、視覚、聴覚、嗅覚）</a:t>
            </a:r>
          </a:p>
          <a:p>
            <a:r>
              <a:rPr lang="en-US" altLang="ja-JP" sz="3600" b="1" dirty="0">
                <a:solidFill>
                  <a:srgbClr val="FF0000"/>
                </a:solidFill>
              </a:rPr>
              <a:t>3</a:t>
            </a:r>
            <a:r>
              <a:rPr lang="ja-JP" altLang="en-US" sz="3600" b="1" dirty="0">
                <a:solidFill>
                  <a:srgbClr val="FF0000"/>
                </a:solidFill>
              </a:rPr>
              <a:t>）認知機能（記憶、注意、遂行、言語など）</a:t>
            </a:r>
            <a:endParaRPr lang="en-US" altLang="ja-JP" sz="3600" b="1" dirty="0">
              <a:solidFill>
                <a:srgbClr val="FF0000"/>
              </a:solidFill>
            </a:endParaRPr>
          </a:p>
          <a:p>
            <a:r>
              <a:rPr lang="en-US" altLang="ja-JP" sz="3600" b="1" dirty="0">
                <a:solidFill>
                  <a:srgbClr val="FF0000"/>
                </a:solidFill>
              </a:rPr>
              <a:t>4</a:t>
            </a:r>
            <a:r>
              <a:rPr lang="ja-JP" altLang="en-US" sz="3600" b="1" dirty="0">
                <a:solidFill>
                  <a:srgbClr val="FF0000"/>
                </a:solidFill>
              </a:rPr>
              <a:t>）精神機能（感情、情動、意欲など）</a:t>
            </a:r>
          </a:p>
        </p:txBody>
      </p:sp>
      <p:sp>
        <p:nvSpPr>
          <p:cNvPr id="4" name="正方形/長方形 3">
            <a:extLst>
              <a:ext uri="{FF2B5EF4-FFF2-40B4-BE49-F238E27FC236}">
                <a16:creationId xmlns:a16="http://schemas.microsoft.com/office/drawing/2014/main" id="{37F3B396-E250-4E1B-A329-329D224A5FD0}"/>
              </a:ext>
            </a:extLst>
          </p:cNvPr>
          <p:cNvSpPr/>
          <p:nvPr/>
        </p:nvSpPr>
        <p:spPr>
          <a:xfrm>
            <a:off x="924235" y="3284984"/>
            <a:ext cx="8323721" cy="108012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71D85069-C095-438F-961F-95381A44B981}"/>
              </a:ext>
            </a:extLst>
          </p:cNvPr>
          <p:cNvSpPr/>
          <p:nvPr/>
        </p:nvSpPr>
        <p:spPr>
          <a:xfrm>
            <a:off x="4726055" y="4441180"/>
            <a:ext cx="720080" cy="444822"/>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3CFFD3E-5805-44F6-8CC0-B9841093D439}"/>
              </a:ext>
            </a:extLst>
          </p:cNvPr>
          <p:cNvSpPr txBox="1"/>
          <p:nvPr/>
        </p:nvSpPr>
        <p:spPr>
          <a:xfrm>
            <a:off x="2289496" y="4898346"/>
            <a:ext cx="5593198" cy="1015663"/>
          </a:xfrm>
          <a:prstGeom prst="rect">
            <a:avLst/>
          </a:prstGeom>
          <a:noFill/>
        </p:spPr>
        <p:txBody>
          <a:bodyPr wrap="none" rtlCol="0">
            <a:spAutoFit/>
          </a:bodyPr>
          <a:lstStyle/>
          <a:p>
            <a:r>
              <a:rPr kumimoji="1" lang="ja-JP" altLang="en-US" sz="6000" b="1" dirty="0">
                <a:solidFill>
                  <a:srgbClr val="0000FF"/>
                </a:solidFill>
              </a:rPr>
              <a:t>高次脳機能障害</a:t>
            </a:r>
          </a:p>
        </p:txBody>
      </p:sp>
      <p:pic>
        <p:nvPicPr>
          <p:cNvPr id="7" name="オーディオ 6">
            <a:hlinkClick r:id="" action="ppaction://media"/>
            <a:extLst>
              <a:ext uri="{FF2B5EF4-FFF2-40B4-BE49-F238E27FC236}">
                <a16:creationId xmlns:a16="http://schemas.microsoft.com/office/drawing/2014/main" id="{7010454C-D26C-4775-9EF9-347B7FADEEC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461500" y="6032500"/>
            <a:ext cx="609600" cy="609600"/>
          </a:xfrm>
          <a:prstGeom prst="rect">
            <a:avLst/>
          </a:prstGeom>
        </p:spPr>
      </p:pic>
    </p:spTree>
    <p:custDataLst>
      <p:tags r:id="rId1"/>
    </p:custDataLst>
    <p:extLst>
      <p:ext uri="{BB962C8B-B14F-4D97-AF65-F5344CB8AC3E}">
        <p14:creationId xmlns:p14="http://schemas.microsoft.com/office/powerpoint/2010/main" val="2718260303"/>
      </p:ext>
    </p:extLst>
  </p:cSld>
  <p:clrMapOvr>
    <a:masterClrMapping/>
  </p:clrMapOvr>
  <mc:AlternateContent xmlns:mc="http://schemas.openxmlformats.org/markup-compatibility/2006">
    <mc:Choice xmlns:p14="http://schemas.microsoft.com/office/powerpoint/2010/main" Requires="p14">
      <p:transition spd="slow" p14:dur="2000" advTm="10087"/>
    </mc:Choice>
    <mc:Fallback>
      <p:transition spd="slow" advTm="10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7"/>
                </p:tgtEl>
              </p:cMediaNode>
            </p:audio>
          </p:childTnLst>
        </p:cTn>
      </p:par>
    </p:tnLst>
    <p:bldLst>
      <p:bldP spid="4"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23220" y="404664"/>
            <a:ext cx="5041765" cy="830997"/>
          </a:xfrm>
          <a:prstGeom prst="rect">
            <a:avLst/>
          </a:prstGeom>
          <a:noFill/>
        </p:spPr>
        <p:txBody>
          <a:bodyPr wrap="none" rtlCol="0">
            <a:spAutoFit/>
          </a:bodyPr>
          <a:lstStyle/>
          <a:p>
            <a:r>
              <a:rPr lang="ja-JP" altLang="en-US" sz="4800" b="1" dirty="0">
                <a:solidFill>
                  <a:srgbClr val="FF0000"/>
                </a:solidFill>
              </a:rPr>
              <a:t>脳</a:t>
            </a:r>
            <a:r>
              <a:rPr lang="ja-JP" altLang="en-US" sz="4800" b="1" dirty="0"/>
              <a:t>が</a:t>
            </a:r>
            <a:r>
              <a:rPr lang="ja-JP" altLang="en-US" sz="4800" b="1" dirty="0">
                <a:solidFill>
                  <a:srgbClr val="FF0000"/>
                </a:solidFill>
              </a:rPr>
              <a:t>損傷</a:t>
            </a:r>
            <a:r>
              <a:rPr lang="ja-JP" altLang="en-US" sz="4800" b="1" dirty="0"/>
              <a:t>されると、</a:t>
            </a:r>
            <a:endParaRPr kumimoji="1" lang="ja-JP" altLang="en-US" sz="4800" b="1" dirty="0"/>
          </a:p>
        </p:txBody>
      </p:sp>
      <p:sp>
        <p:nvSpPr>
          <p:cNvPr id="3" name="テキスト ボックス 2"/>
          <p:cNvSpPr txBox="1"/>
          <p:nvPr/>
        </p:nvSpPr>
        <p:spPr>
          <a:xfrm>
            <a:off x="525088" y="1247250"/>
            <a:ext cx="9236824" cy="5078313"/>
          </a:xfrm>
          <a:prstGeom prst="rect">
            <a:avLst/>
          </a:prstGeom>
          <a:noFill/>
        </p:spPr>
        <p:txBody>
          <a:bodyPr wrap="none" rtlCol="0">
            <a:spAutoFit/>
          </a:bodyPr>
          <a:lstStyle/>
          <a:p>
            <a:r>
              <a:rPr lang="ja-JP" altLang="en-US" sz="3600" b="1" dirty="0">
                <a:latin typeface="+mn-ea"/>
              </a:rPr>
              <a:t>・</a:t>
            </a:r>
            <a:r>
              <a:rPr lang="ja-JP" altLang="en-US" sz="3600" b="1" dirty="0"/>
              <a:t>体の障害がおこる</a:t>
            </a:r>
            <a:endParaRPr lang="en-US" altLang="ja-JP" sz="3600" b="1" dirty="0"/>
          </a:p>
          <a:p>
            <a:r>
              <a:rPr lang="ja-JP" altLang="en-US" sz="3600" b="1" dirty="0">
                <a:latin typeface="+mn-ea"/>
              </a:rPr>
              <a:t>　　</a:t>
            </a:r>
            <a:r>
              <a:rPr lang="ja-JP" altLang="en-US" sz="3600" b="1" dirty="0"/>
              <a:t>例）手足が動かない　しびれている</a:t>
            </a:r>
            <a:endParaRPr lang="en-US" altLang="ja-JP" sz="3600" b="1" dirty="0"/>
          </a:p>
          <a:p>
            <a:r>
              <a:rPr lang="ja-JP" altLang="en-US" sz="3600" b="1" dirty="0"/>
              <a:t>　　　　目が見えない　聞こえない</a:t>
            </a:r>
            <a:endParaRPr lang="en-US" altLang="ja-JP" sz="3600" b="1" dirty="0"/>
          </a:p>
          <a:p>
            <a:r>
              <a:rPr lang="ja-JP" altLang="en-US" sz="3600" b="1" dirty="0">
                <a:solidFill>
                  <a:srgbClr val="FF0000"/>
                </a:solidFill>
              </a:rPr>
              <a:t>・認知機能に障害がでる</a:t>
            </a:r>
            <a:endParaRPr lang="en-US" altLang="ja-JP" sz="3600" b="1" dirty="0">
              <a:solidFill>
                <a:srgbClr val="FF0000"/>
              </a:solidFill>
            </a:endParaRPr>
          </a:p>
          <a:p>
            <a:r>
              <a:rPr lang="ja-JP" altLang="en-US" sz="3600" b="1" dirty="0">
                <a:solidFill>
                  <a:srgbClr val="0000FF"/>
                </a:solidFill>
              </a:rPr>
              <a:t>　　例）注意の集中ができない、記憶ができない</a:t>
            </a:r>
            <a:endParaRPr lang="en-US" altLang="ja-JP" sz="3600" b="1" dirty="0">
              <a:solidFill>
                <a:srgbClr val="0000FF"/>
              </a:solidFill>
            </a:endParaRPr>
          </a:p>
          <a:p>
            <a:r>
              <a:rPr lang="ja-JP" altLang="en-US" sz="3600" b="1" dirty="0">
                <a:solidFill>
                  <a:srgbClr val="0000FF"/>
                </a:solidFill>
              </a:rPr>
              <a:t>　　　　 仕事の段取りができない</a:t>
            </a:r>
            <a:endParaRPr lang="en-US" altLang="ja-JP" sz="3600" b="1" dirty="0">
              <a:solidFill>
                <a:srgbClr val="0000FF"/>
              </a:solidFill>
            </a:endParaRPr>
          </a:p>
          <a:p>
            <a:r>
              <a:rPr lang="ja-JP" altLang="en-US" sz="3600" b="1" dirty="0">
                <a:solidFill>
                  <a:srgbClr val="FF0000"/>
                </a:solidFill>
              </a:rPr>
              <a:t>・精神的な障害がでる</a:t>
            </a:r>
            <a:endParaRPr lang="en-US" altLang="ja-JP" sz="3600" b="1" dirty="0">
              <a:solidFill>
                <a:srgbClr val="FF0000"/>
              </a:solidFill>
            </a:endParaRPr>
          </a:p>
          <a:p>
            <a:r>
              <a:rPr lang="ja-JP" altLang="en-US" sz="3600" b="1" dirty="0">
                <a:solidFill>
                  <a:srgbClr val="0000FF"/>
                </a:solidFill>
              </a:rPr>
              <a:t>　　例）やる気がなくなる、キレやすくなる</a:t>
            </a:r>
            <a:endParaRPr lang="en-US" altLang="ja-JP" sz="3600" b="1" dirty="0">
              <a:solidFill>
                <a:srgbClr val="0000FF"/>
              </a:solidFill>
            </a:endParaRPr>
          </a:p>
          <a:p>
            <a:r>
              <a:rPr lang="ja-JP" altLang="en-US" sz="3600" b="1" dirty="0">
                <a:solidFill>
                  <a:srgbClr val="0000FF"/>
                </a:solidFill>
              </a:rPr>
              <a:t>　　　　 行動障害がおこる</a:t>
            </a:r>
            <a:endParaRPr lang="en-US" altLang="ja-JP" sz="3600" b="1" dirty="0">
              <a:solidFill>
                <a:srgbClr val="0000FF"/>
              </a:solidFill>
            </a:endParaRPr>
          </a:p>
        </p:txBody>
      </p:sp>
      <p:pic>
        <p:nvPicPr>
          <p:cNvPr id="105474" name="Picture 2" descr="半身麻痺のイラスト | かわいいフリー素材集 いらすとや">
            <a:extLst>
              <a:ext uri="{FF2B5EF4-FFF2-40B4-BE49-F238E27FC236}">
                <a16:creationId xmlns:a16="http://schemas.microsoft.com/office/drawing/2014/main" id="{9D4D5D81-0DA3-4CAA-A6A4-E7D41EED1C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79804" y="692696"/>
            <a:ext cx="1747341" cy="25649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アルツハイマーのイラスト | かわいいフリー素材集 いらすとや">
            <a:extLst>
              <a:ext uri="{FF2B5EF4-FFF2-40B4-BE49-F238E27FC236}">
                <a16:creationId xmlns:a16="http://schemas.microsoft.com/office/drawing/2014/main" id="{9B955714-79F7-4D09-9FE3-066237C7D5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9255" y="4293096"/>
            <a:ext cx="1747341" cy="1747341"/>
          </a:xfrm>
          <a:prstGeom prst="rect">
            <a:avLst/>
          </a:prstGeom>
          <a:noFill/>
          <a:extLst>
            <a:ext uri="{909E8E84-426E-40DD-AFC4-6F175D3DCCD1}">
              <a14:hiddenFill xmlns:a14="http://schemas.microsoft.com/office/drawing/2010/main">
                <a:solidFill>
                  <a:srgbClr val="FFFFFF"/>
                </a:solidFill>
              </a14:hiddenFill>
            </a:ext>
          </a:extLst>
        </p:spPr>
      </p:pic>
      <p:pic>
        <p:nvPicPr>
          <p:cNvPr id="5" name="オーディオ 4">
            <a:hlinkClick r:id="" action="ppaction://media"/>
            <a:extLst>
              <a:ext uri="{FF2B5EF4-FFF2-40B4-BE49-F238E27FC236}">
                <a16:creationId xmlns:a16="http://schemas.microsoft.com/office/drawing/2014/main" id="{B9ED981C-9D91-41DA-AD8A-22F7F5B1B9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482"/>
    </mc:Choice>
    <mc:Fallback>
      <p:transition spd="slow" advTm="40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47378" y="433402"/>
            <a:ext cx="6792244" cy="830997"/>
          </a:xfrm>
          <a:prstGeom prst="rect">
            <a:avLst/>
          </a:prstGeom>
          <a:noFill/>
        </p:spPr>
        <p:txBody>
          <a:bodyPr wrap="none" rtlCol="0">
            <a:spAutoFit/>
          </a:bodyPr>
          <a:lstStyle/>
          <a:p>
            <a:r>
              <a:rPr kumimoji="1" lang="ja-JP" altLang="en-US" sz="4800" b="1" dirty="0"/>
              <a:t>「高次脳機能障害」とは？</a:t>
            </a:r>
          </a:p>
        </p:txBody>
      </p:sp>
      <p:sp>
        <p:nvSpPr>
          <p:cNvPr id="3" name="テキスト ボックス 2"/>
          <p:cNvSpPr txBox="1"/>
          <p:nvPr/>
        </p:nvSpPr>
        <p:spPr>
          <a:xfrm>
            <a:off x="534988" y="1484784"/>
            <a:ext cx="9334607" cy="4524315"/>
          </a:xfrm>
          <a:prstGeom prst="rect">
            <a:avLst/>
          </a:prstGeom>
          <a:noFill/>
        </p:spPr>
        <p:txBody>
          <a:bodyPr wrap="none" rtlCol="0">
            <a:spAutoFit/>
          </a:bodyPr>
          <a:lstStyle/>
          <a:p>
            <a:pPr>
              <a:buFont typeface="Arial" pitchFamily="34" charset="0"/>
              <a:buChar char="•"/>
            </a:pPr>
            <a:r>
              <a:rPr lang="ja-JP" altLang="en-US" sz="3600" b="1" dirty="0">
                <a:latin typeface="+mn-ea"/>
              </a:rPr>
              <a:t> 脳損傷が原因で認知機能、精神機能に障害</a:t>
            </a:r>
            <a:endParaRPr lang="en-US" altLang="ja-JP" sz="3600" b="1" dirty="0">
              <a:latin typeface="+mn-ea"/>
            </a:endParaRPr>
          </a:p>
          <a:p>
            <a:r>
              <a:rPr lang="ja-JP" altLang="en-US" sz="3600" b="1" dirty="0">
                <a:latin typeface="+mn-ea"/>
              </a:rPr>
              <a:t>　が起こる状態のことです。</a:t>
            </a:r>
            <a:endParaRPr lang="en-US" altLang="ja-JP" sz="3600" b="1" dirty="0">
              <a:latin typeface="+mn-ea"/>
            </a:endParaRPr>
          </a:p>
          <a:p>
            <a:endParaRPr lang="en-US" altLang="ja-JP" sz="3600" b="1" dirty="0">
              <a:latin typeface="+mn-ea"/>
            </a:endParaRPr>
          </a:p>
          <a:p>
            <a:r>
              <a:rPr lang="ja-JP" altLang="en-US" sz="3600" b="1" dirty="0">
                <a:latin typeface="+mn-ea"/>
              </a:rPr>
              <a:t>「高次脳機能障害」には</a:t>
            </a:r>
            <a:endParaRPr lang="en-US" altLang="ja-JP" sz="3600" b="1" dirty="0">
              <a:latin typeface="+mn-ea"/>
            </a:endParaRPr>
          </a:p>
          <a:p>
            <a:pPr>
              <a:buFont typeface="Arial" pitchFamily="34" charset="0"/>
              <a:buChar char="•"/>
            </a:pPr>
            <a:r>
              <a:rPr lang="ja-JP" altLang="en-US" sz="3600" b="1" dirty="0">
                <a:latin typeface="+mn-ea"/>
              </a:rPr>
              <a:t> 古く（</a:t>
            </a:r>
            <a:r>
              <a:rPr lang="en-US" altLang="ja-JP" sz="3600" b="1" dirty="0">
                <a:latin typeface="+mn-ea"/>
              </a:rPr>
              <a:t>100</a:t>
            </a:r>
            <a:r>
              <a:rPr lang="ja-JP" altLang="en-US" sz="3600" b="1" dirty="0">
                <a:latin typeface="+mn-ea"/>
              </a:rPr>
              <a:t>年以上前）から知られている高次脳</a:t>
            </a:r>
            <a:endParaRPr lang="en-US" altLang="ja-JP" sz="3600" b="1" dirty="0">
              <a:latin typeface="+mn-ea"/>
            </a:endParaRPr>
          </a:p>
          <a:p>
            <a:r>
              <a:rPr lang="ja-JP" altLang="en-US" sz="3600" b="1" dirty="0">
                <a:latin typeface="+mn-ea"/>
              </a:rPr>
              <a:t>　機能障害と、</a:t>
            </a:r>
            <a:endParaRPr lang="en-US" altLang="ja-JP" sz="3600" b="1" dirty="0">
              <a:latin typeface="+mn-ea"/>
            </a:endParaRPr>
          </a:p>
          <a:p>
            <a:pPr>
              <a:buFont typeface="Arial" pitchFamily="34" charset="0"/>
              <a:buChar char="•"/>
            </a:pPr>
            <a:r>
              <a:rPr lang="en-US" altLang="ja-JP" sz="3600" b="1" dirty="0">
                <a:latin typeface="+mn-ea"/>
              </a:rPr>
              <a:t> </a:t>
            </a:r>
            <a:r>
              <a:rPr lang="ja-JP" altLang="en-US" sz="3600" b="1" dirty="0">
                <a:latin typeface="+mn-ea"/>
              </a:rPr>
              <a:t>新しい高次脳機能障害（欧米では</a:t>
            </a:r>
            <a:r>
              <a:rPr lang="en-US" altLang="ja-JP" sz="3600" b="1" dirty="0"/>
              <a:t>1970</a:t>
            </a:r>
            <a:r>
              <a:rPr lang="ja-JP" altLang="en-US" sz="3600" b="1" dirty="0">
                <a:latin typeface="+mn-ea"/>
              </a:rPr>
              <a:t>年代、</a:t>
            </a:r>
            <a:endParaRPr lang="en-US" altLang="ja-JP" sz="3600" b="1" dirty="0">
              <a:latin typeface="+mn-ea"/>
            </a:endParaRPr>
          </a:p>
          <a:p>
            <a:r>
              <a:rPr lang="ja-JP" altLang="en-US" sz="3600" b="1" dirty="0">
                <a:latin typeface="+mn-ea"/>
              </a:rPr>
              <a:t>　我が国では</a:t>
            </a:r>
            <a:r>
              <a:rPr lang="en-US" altLang="ja-JP" sz="3600" b="1" dirty="0"/>
              <a:t>90</a:t>
            </a:r>
            <a:r>
              <a:rPr lang="ja-JP" altLang="en-US" sz="3600" b="1" dirty="0">
                <a:latin typeface="+mn-ea"/>
              </a:rPr>
              <a:t>年代から）とがある</a:t>
            </a:r>
            <a:endParaRPr lang="en-US" altLang="ja-JP" sz="3600" b="1" dirty="0">
              <a:latin typeface="+mn-ea"/>
            </a:endParaRPr>
          </a:p>
        </p:txBody>
      </p:sp>
      <p:pic>
        <p:nvPicPr>
          <p:cNvPr id="4" name="オーディオ 3">
            <a:hlinkClick r:id="" action="ppaction://media"/>
            <a:extLst>
              <a:ext uri="{FF2B5EF4-FFF2-40B4-BE49-F238E27FC236}">
                <a16:creationId xmlns:a16="http://schemas.microsoft.com/office/drawing/2014/main" id="{1C10F0BD-4376-44BA-935C-82332AFED5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372"/>
    </mc:Choice>
    <mc:Fallback>
      <p:transition spd="slow" advTm="213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05602" y="597346"/>
            <a:ext cx="8249374" cy="3170099"/>
          </a:xfrm>
          <a:prstGeom prst="rect">
            <a:avLst/>
          </a:prstGeom>
          <a:noFill/>
          <a:ln w="9525">
            <a:noFill/>
            <a:miter lim="800000"/>
            <a:headEnd/>
            <a:tailEnd/>
          </a:ln>
        </p:spPr>
        <p:txBody>
          <a:bodyPr wrap="none">
            <a:spAutoFit/>
          </a:bodyPr>
          <a:lstStyle/>
          <a:p>
            <a:r>
              <a:rPr lang="ja-JP" altLang="en-US" sz="4400" b="1" dirty="0"/>
              <a:t>古くから知られた高次脳機能障害</a:t>
            </a:r>
          </a:p>
          <a:p>
            <a:r>
              <a:rPr lang="ja-JP" altLang="en-US" sz="1600" b="1" dirty="0"/>
              <a:t>　</a:t>
            </a:r>
            <a:endParaRPr lang="en-US" altLang="ja-JP" sz="1600" b="1" dirty="0"/>
          </a:p>
          <a:p>
            <a:r>
              <a:rPr lang="ja-JP" altLang="en-US" sz="2800" b="1" dirty="0"/>
              <a:t>・</a:t>
            </a:r>
            <a:r>
              <a:rPr lang="ja-JP" altLang="en-US" sz="2800" b="1" dirty="0">
                <a:solidFill>
                  <a:srgbClr val="FF0000"/>
                </a:solidFill>
              </a:rPr>
              <a:t>失語</a:t>
            </a:r>
            <a:r>
              <a:rPr lang="ja-JP" altLang="en-US" sz="2800" b="1" dirty="0"/>
              <a:t>：言葉が話せない、人の話が理解できない</a:t>
            </a:r>
          </a:p>
          <a:p>
            <a:r>
              <a:rPr lang="ja-JP" altLang="en-US" sz="2800" b="1" dirty="0"/>
              <a:t>・</a:t>
            </a:r>
            <a:r>
              <a:rPr lang="ja-JP" altLang="en-US" sz="2800" b="1" dirty="0">
                <a:solidFill>
                  <a:srgbClr val="FF0000"/>
                </a:solidFill>
              </a:rPr>
              <a:t>失行</a:t>
            </a:r>
            <a:r>
              <a:rPr lang="ja-JP" altLang="en-US" sz="2800" b="1" dirty="0"/>
              <a:t>：ハサミや箸の使い方が分からない</a:t>
            </a:r>
          </a:p>
          <a:p>
            <a:r>
              <a:rPr lang="ja-JP" altLang="en-US" sz="2800" b="1" dirty="0"/>
              <a:t>・</a:t>
            </a:r>
            <a:r>
              <a:rPr lang="ja-JP" altLang="en-US" sz="2800" b="1" dirty="0">
                <a:solidFill>
                  <a:srgbClr val="FF0000"/>
                </a:solidFill>
              </a:rPr>
              <a:t>失認</a:t>
            </a:r>
            <a:r>
              <a:rPr lang="ja-JP" altLang="en-US" sz="2800" b="1" dirty="0"/>
              <a:t>：顔型だけではだれか分からない</a:t>
            </a:r>
          </a:p>
          <a:p>
            <a:r>
              <a:rPr lang="ja-JP" altLang="en-US" sz="2800" b="1" dirty="0"/>
              <a:t>・</a:t>
            </a:r>
            <a:r>
              <a:rPr lang="ja-JP" altLang="en-US" sz="2800" b="1" dirty="0">
                <a:solidFill>
                  <a:srgbClr val="FF0000"/>
                </a:solidFill>
              </a:rPr>
              <a:t>地誌的障害</a:t>
            </a:r>
            <a:r>
              <a:rPr lang="ja-JP" altLang="en-US" sz="2800" b="1" dirty="0"/>
              <a:t>：知っている場所で迷子になる</a:t>
            </a:r>
          </a:p>
          <a:p>
            <a:r>
              <a:rPr lang="ja-JP" altLang="en-US" sz="2800" b="1" dirty="0"/>
              <a:t>・</a:t>
            </a:r>
            <a:r>
              <a:rPr lang="ja-JP" altLang="en-US" sz="2800" b="1" dirty="0">
                <a:solidFill>
                  <a:srgbClr val="FF0000"/>
                </a:solidFill>
              </a:rPr>
              <a:t>半側空間無視</a:t>
            </a:r>
            <a:r>
              <a:rPr lang="ja-JP" altLang="en-US" sz="2800" b="1" dirty="0"/>
              <a:t>：歩いていて物にぶつかる（特に左側）</a:t>
            </a:r>
            <a:endParaRPr lang="en-US" altLang="ja-JP" sz="2800" b="1" dirty="0"/>
          </a:p>
        </p:txBody>
      </p:sp>
      <p:pic>
        <p:nvPicPr>
          <p:cNvPr id="2050" name="Picture 2" descr="言語障がいのある方とのコミュニケーションのポイント | 介護の ...">
            <a:extLst>
              <a:ext uri="{FF2B5EF4-FFF2-40B4-BE49-F238E27FC236}">
                <a16:creationId xmlns:a16="http://schemas.microsoft.com/office/drawing/2014/main" id="{C49BE063-9070-40C9-95A5-339847117F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164" y="4328713"/>
            <a:ext cx="3127276" cy="17561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Tナガミネのリハビリイラスト集">
            <a:extLst>
              <a:ext uri="{FF2B5EF4-FFF2-40B4-BE49-F238E27FC236}">
                <a16:creationId xmlns:a16="http://schemas.microsoft.com/office/drawing/2014/main" id="{EA796DF3-02EC-4217-B942-8224B5BB15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4312" y="3837947"/>
            <a:ext cx="1728192" cy="27377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認知機能と見当識 | 認知機能とは | 認知機能の見える化プロジェクト">
            <a:extLst>
              <a:ext uri="{FF2B5EF4-FFF2-40B4-BE49-F238E27FC236}">
                <a16:creationId xmlns:a16="http://schemas.microsoft.com/office/drawing/2014/main" id="{16C62790-D7DE-47EF-A419-AEE354A3AA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9604" y="371703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 name="オーディオ 1">
            <a:hlinkClick r:id="" action="ppaction://media"/>
            <a:extLst>
              <a:ext uri="{FF2B5EF4-FFF2-40B4-BE49-F238E27FC236}">
                <a16:creationId xmlns:a16="http://schemas.microsoft.com/office/drawing/2014/main" id="{80921BBD-3B63-4EC9-87A4-9198532C440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020"/>
    </mc:Choice>
    <mc:Fallback>
      <p:transition spd="slow" advTm="34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B26968F-B006-4AE3-8F7D-148F740B2FA6}"/>
              </a:ext>
            </a:extLst>
          </p:cNvPr>
          <p:cNvSpPr txBox="1"/>
          <p:nvPr/>
        </p:nvSpPr>
        <p:spPr>
          <a:xfrm>
            <a:off x="1747378" y="433402"/>
            <a:ext cx="6792244" cy="830997"/>
          </a:xfrm>
          <a:prstGeom prst="rect">
            <a:avLst/>
          </a:prstGeom>
          <a:noFill/>
        </p:spPr>
        <p:txBody>
          <a:bodyPr wrap="none" rtlCol="0">
            <a:spAutoFit/>
          </a:bodyPr>
          <a:lstStyle/>
          <a:p>
            <a:r>
              <a:rPr kumimoji="1" lang="ja-JP" altLang="en-US" sz="4800" b="1" dirty="0"/>
              <a:t>「高次脳機能障害」とは？</a:t>
            </a:r>
          </a:p>
        </p:txBody>
      </p:sp>
      <p:sp>
        <p:nvSpPr>
          <p:cNvPr id="3" name="テキスト ボックス 2">
            <a:extLst>
              <a:ext uri="{FF2B5EF4-FFF2-40B4-BE49-F238E27FC236}">
                <a16:creationId xmlns:a16="http://schemas.microsoft.com/office/drawing/2014/main" id="{52E2C1A3-AD19-48CE-9BB7-70888F204E10}"/>
              </a:ext>
            </a:extLst>
          </p:cNvPr>
          <p:cNvSpPr txBox="1"/>
          <p:nvPr/>
        </p:nvSpPr>
        <p:spPr>
          <a:xfrm>
            <a:off x="534988" y="1484784"/>
            <a:ext cx="9334607" cy="4524315"/>
          </a:xfrm>
          <a:prstGeom prst="rect">
            <a:avLst/>
          </a:prstGeom>
          <a:noFill/>
        </p:spPr>
        <p:txBody>
          <a:bodyPr wrap="none" rtlCol="0">
            <a:spAutoFit/>
          </a:bodyPr>
          <a:lstStyle/>
          <a:p>
            <a:pPr>
              <a:buFont typeface="Arial" pitchFamily="34" charset="0"/>
              <a:buChar char="•"/>
            </a:pPr>
            <a:r>
              <a:rPr lang="ja-JP" altLang="en-US" sz="3600" b="1" dirty="0">
                <a:latin typeface="+mn-ea"/>
              </a:rPr>
              <a:t> 脳損傷が原因で認知機能、精神機能に障害</a:t>
            </a:r>
            <a:endParaRPr lang="en-US" altLang="ja-JP" sz="3600" b="1" dirty="0">
              <a:latin typeface="+mn-ea"/>
            </a:endParaRPr>
          </a:p>
          <a:p>
            <a:r>
              <a:rPr lang="ja-JP" altLang="en-US" sz="3600" b="1" dirty="0">
                <a:latin typeface="+mn-ea"/>
              </a:rPr>
              <a:t>　が起こる状態のことです。</a:t>
            </a:r>
            <a:endParaRPr lang="en-US" altLang="ja-JP" sz="3600" b="1" dirty="0">
              <a:latin typeface="+mn-ea"/>
            </a:endParaRPr>
          </a:p>
          <a:p>
            <a:endParaRPr lang="en-US" altLang="ja-JP" sz="3600" b="1" dirty="0">
              <a:latin typeface="+mn-ea"/>
            </a:endParaRPr>
          </a:p>
          <a:p>
            <a:r>
              <a:rPr lang="ja-JP" altLang="en-US" sz="3600" b="1" dirty="0">
                <a:latin typeface="+mn-ea"/>
              </a:rPr>
              <a:t>「高次脳機能障害」には</a:t>
            </a:r>
            <a:endParaRPr lang="en-US" altLang="ja-JP" sz="3600" b="1" dirty="0">
              <a:latin typeface="+mn-ea"/>
            </a:endParaRPr>
          </a:p>
          <a:p>
            <a:pPr>
              <a:buFont typeface="Arial" pitchFamily="34" charset="0"/>
              <a:buChar char="•"/>
            </a:pPr>
            <a:r>
              <a:rPr lang="ja-JP" altLang="en-US" sz="3600" b="1" dirty="0">
                <a:latin typeface="+mn-ea"/>
              </a:rPr>
              <a:t> 古く（</a:t>
            </a:r>
            <a:r>
              <a:rPr lang="en-US" altLang="ja-JP" sz="3600" b="1" dirty="0">
                <a:latin typeface="+mn-ea"/>
              </a:rPr>
              <a:t>100</a:t>
            </a:r>
            <a:r>
              <a:rPr lang="ja-JP" altLang="en-US" sz="3600" b="1" dirty="0">
                <a:latin typeface="+mn-ea"/>
              </a:rPr>
              <a:t>年以上前）から知られている高次脳</a:t>
            </a:r>
            <a:endParaRPr lang="en-US" altLang="ja-JP" sz="3600" b="1" dirty="0">
              <a:latin typeface="+mn-ea"/>
            </a:endParaRPr>
          </a:p>
          <a:p>
            <a:r>
              <a:rPr lang="ja-JP" altLang="en-US" sz="3600" b="1" dirty="0">
                <a:latin typeface="+mn-ea"/>
              </a:rPr>
              <a:t>　機能障害と、</a:t>
            </a:r>
            <a:endParaRPr lang="en-US" altLang="ja-JP" sz="3600" b="1" dirty="0">
              <a:latin typeface="+mn-ea"/>
            </a:endParaRPr>
          </a:p>
          <a:p>
            <a:pPr>
              <a:buFont typeface="Arial" pitchFamily="34" charset="0"/>
              <a:buChar char="•"/>
            </a:pPr>
            <a:r>
              <a:rPr lang="en-US" altLang="ja-JP" sz="3600" b="1" dirty="0">
                <a:latin typeface="+mn-ea"/>
              </a:rPr>
              <a:t> </a:t>
            </a:r>
            <a:r>
              <a:rPr lang="ja-JP" altLang="en-US" sz="3600" b="1" dirty="0">
                <a:solidFill>
                  <a:srgbClr val="FF0000"/>
                </a:solidFill>
                <a:latin typeface="+mn-ea"/>
              </a:rPr>
              <a:t>新しい高次脳機能障害（欧米では</a:t>
            </a:r>
            <a:r>
              <a:rPr lang="en-US" altLang="ja-JP" sz="3600" b="1" dirty="0">
                <a:solidFill>
                  <a:srgbClr val="FF0000"/>
                </a:solidFill>
              </a:rPr>
              <a:t>1970</a:t>
            </a:r>
            <a:r>
              <a:rPr lang="ja-JP" altLang="en-US" sz="3600" b="1" dirty="0">
                <a:solidFill>
                  <a:srgbClr val="FF0000"/>
                </a:solidFill>
                <a:latin typeface="+mn-ea"/>
              </a:rPr>
              <a:t>年代、</a:t>
            </a:r>
            <a:endParaRPr lang="en-US" altLang="ja-JP" sz="3600" b="1" dirty="0">
              <a:solidFill>
                <a:srgbClr val="FF0000"/>
              </a:solidFill>
              <a:latin typeface="+mn-ea"/>
            </a:endParaRPr>
          </a:p>
          <a:p>
            <a:r>
              <a:rPr lang="ja-JP" altLang="en-US" sz="3600" b="1" dirty="0">
                <a:solidFill>
                  <a:srgbClr val="FF0000"/>
                </a:solidFill>
                <a:latin typeface="+mn-ea"/>
              </a:rPr>
              <a:t>　我が国では</a:t>
            </a:r>
            <a:r>
              <a:rPr lang="en-US" altLang="ja-JP" sz="3600" b="1" dirty="0">
                <a:solidFill>
                  <a:srgbClr val="FF0000"/>
                </a:solidFill>
              </a:rPr>
              <a:t>90</a:t>
            </a:r>
            <a:r>
              <a:rPr lang="ja-JP" altLang="en-US" sz="3600" b="1" dirty="0">
                <a:solidFill>
                  <a:srgbClr val="FF0000"/>
                </a:solidFill>
                <a:latin typeface="+mn-ea"/>
              </a:rPr>
              <a:t>年代から）とがある</a:t>
            </a:r>
            <a:endParaRPr lang="en-US" altLang="ja-JP" sz="3600" b="1" dirty="0">
              <a:solidFill>
                <a:srgbClr val="FF0000"/>
              </a:solidFill>
              <a:latin typeface="+mn-ea"/>
            </a:endParaRPr>
          </a:p>
        </p:txBody>
      </p:sp>
      <p:pic>
        <p:nvPicPr>
          <p:cNvPr id="4" name="オーディオ 3">
            <a:hlinkClick r:id="" action="ppaction://media"/>
            <a:extLst>
              <a:ext uri="{FF2B5EF4-FFF2-40B4-BE49-F238E27FC236}">
                <a16:creationId xmlns:a16="http://schemas.microsoft.com/office/drawing/2014/main" id="{F6F79D3A-D0AE-498D-A261-AA0BFCD165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559605177"/>
      </p:ext>
    </p:extLst>
  </p:cSld>
  <p:clrMapOvr>
    <a:masterClrMapping/>
  </p:clrMapOvr>
  <mc:AlternateContent xmlns:mc="http://schemas.openxmlformats.org/markup-compatibility/2006">
    <mc:Choice xmlns:p14="http://schemas.microsoft.com/office/powerpoint/2010/main" Requires="p14">
      <p:transition spd="slow" p14:dur="2000" advTm="23903"/>
    </mc:Choice>
    <mc:Fallback>
      <p:transition spd="slow" advTm="23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6D7188-31CC-44EB-80FF-D65F922A2461}"/>
              </a:ext>
            </a:extLst>
          </p:cNvPr>
          <p:cNvSpPr txBox="1"/>
          <p:nvPr/>
        </p:nvSpPr>
        <p:spPr>
          <a:xfrm>
            <a:off x="924874" y="609083"/>
            <a:ext cx="8424936" cy="2308324"/>
          </a:xfrm>
          <a:prstGeom prst="rect">
            <a:avLst/>
          </a:prstGeom>
          <a:noFill/>
        </p:spPr>
        <p:txBody>
          <a:bodyPr wrap="square">
            <a:spAutoFit/>
          </a:bodyPr>
          <a:lstStyle/>
          <a:p>
            <a:r>
              <a:rPr lang="ja-JP" altLang="en-US" sz="4400" b="1" dirty="0"/>
              <a:t>新たに問題となる高次脳機能障害</a:t>
            </a:r>
          </a:p>
          <a:p>
            <a:r>
              <a:rPr lang="ja-JP" altLang="en-US" sz="1600" b="1" dirty="0"/>
              <a:t>　</a:t>
            </a:r>
            <a:endParaRPr lang="en-US" altLang="ja-JP" sz="1600" b="1" dirty="0"/>
          </a:p>
          <a:p>
            <a:r>
              <a:rPr lang="ja-JP" altLang="en-US" sz="2800" b="1" dirty="0"/>
              <a:t>・記憶障害、注意障害、遂行機能障害</a:t>
            </a:r>
          </a:p>
          <a:p>
            <a:r>
              <a:rPr lang="ja-JP" altLang="en-US" sz="2800" b="1" dirty="0"/>
              <a:t>・感情障害、性格変化</a:t>
            </a:r>
          </a:p>
          <a:p>
            <a:r>
              <a:rPr lang="ja-JP" altLang="en-US" sz="2800" b="1" dirty="0"/>
              <a:t>・社会的行動障害　など</a:t>
            </a:r>
          </a:p>
        </p:txBody>
      </p:sp>
      <p:sp>
        <p:nvSpPr>
          <p:cNvPr id="9" name="テキスト ボックス 8">
            <a:extLst>
              <a:ext uri="{FF2B5EF4-FFF2-40B4-BE49-F238E27FC236}">
                <a16:creationId xmlns:a16="http://schemas.microsoft.com/office/drawing/2014/main" id="{F1EB1611-947B-4908-AC0D-25135DA3D670}"/>
              </a:ext>
            </a:extLst>
          </p:cNvPr>
          <p:cNvSpPr txBox="1"/>
          <p:nvPr/>
        </p:nvSpPr>
        <p:spPr>
          <a:xfrm>
            <a:off x="1176161" y="5128408"/>
            <a:ext cx="7922362" cy="1200329"/>
          </a:xfrm>
          <a:prstGeom prst="rect">
            <a:avLst/>
          </a:prstGeom>
          <a:noFill/>
        </p:spPr>
        <p:txBody>
          <a:bodyPr wrap="none" rtlCol="0">
            <a:spAutoFit/>
          </a:bodyPr>
          <a:lstStyle/>
          <a:p>
            <a:r>
              <a:rPr kumimoji="1" lang="ja-JP" altLang="en-US" sz="2400" b="1" dirty="0"/>
              <a:t>こちらは見た目に分かりにくく、診断が困難なことがあります。</a:t>
            </a:r>
            <a:endParaRPr kumimoji="1" lang="en-US" altLang="ja-JP" sz="2400" b="1" dirty="0"/>
          </a:p>
          <a:p>
            <a:r>
              <a:rPr lang="ja-JP" altLang="en-US" sz="2400" b="1" dirty="0"/>
              <a:t>新しく設立される「高次脳機能障害支援センター」では主に</a:t>
            </a:r>
            <a:endParaRPr lang="en-US" altLang="ja-JP" sz="2400" b="1" dirty="0"/>
          </a:p>
          <a:p>
            <a:r>
              <a:rPr lang="ja-JP" altLang="en-US" sz="2400" b="1" dirty="0"/>
              <a:t>この新たに提唱された高次脳機能障害を対象としています。</a:t>
            </a:r>
            <a:endParaRPr kumimoji="1" lang="ja-JP" altLang="en-US" sz="2400" b="1" dirty="0"/>
          </a:p>
        </p:txBody>
      </p:sp>
      <p:pic>
        <p:nvPicPr>
          <p:cNvPr id="13" name="Picture 4" descr="大切なものをどこにしまったか忘れた女性高齢者（認知症・物忘れ ...">
            <a:extLst>
              <a:ext uri="{FF2B5EF4-FFF2-40B4-BE49-F238E27FC236}">
                <a16:creationId xmlns:a16="http://schemas.microsoft.com/office/drawing/2014/main" id="{BA5BBA28-D5FD-434F-B542-88867E35B3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868" y="3099450"/>
            <a:ext cx="2520280" cy="18902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OTナガミネのリハビリイラスト集">
            <a:extLst>
              <a:ext uri="{FF2B5EF4-FFF2-40B4-BE49-F238E27FC236}">
                <a16:creationId xmlns:a16="http://schemas.microsoft.com/office/drawing/2014/main" id="{77E0ADB3-DF62-4948-8D9B-1D2D2907CF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4327" y="2936978"/>
            <a:ext cx="2344380" cy="21327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遅刻をする急いで走る会社員男性 - 無料イラスト配布サイト ...">
            <a:extLst>
              <a:ext uri="{FF2B5EF4-FFF2-40B4-BE49-F238E27FC236}">
                <a16:creationId xmlns:a16="http://schemas.microsoft.com/office/drawing/2014/main" id="{68F1DB7F-A698-476E-9BC8-0AECA67AB2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6778" y="2904435"/>
            <a:ext cx="2085225" cy="2085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awai\AppData\Local\Microsoft\Windows\Temporary Internet Files\Content.IE5\34QPF5TY\MC900343467[1].wmf">
            <a:extLst>
              <a:ext uri="{FF2B5EF4-FFF2-40B4-BE49-F238E27FC236}">
                <a16:creationId xmlns:a16="http://schemas.microsoft.com/office/drawing/2014/main" id="{C617F822-739C-4D83-A163-F4C2C44CE302}"/>
              </a:ext>
            </a:extLst>
          </p:cNvPr>
          <p:cNvPicPr>
            <a:picLocks noChangeAspect="1" noChangeArrowheads="1"/>
          </p:cNvPicPr>
          <p:nvPr/>
        </p:nvPicPr>
        <p:blipFill>
          <a:blip r:embed="rId8" cstate="print"/>
          <a:srcRect/>
          <a:stretch>
            <a:fillRect/>
          </a:stretch>
        </p:blipFill>
        <p:spPr bwMode="auto">
          <a:xfrm>
            <a:off x="8095828" y="2904434"/>
            <a:ext cx="1186073" cy="2085225"/>
          </a:xfrm>
          <a:prstGeom prst="rect">
            <a:avLst/>
          </a:prstGeom>
          <a:noFill/>
        </p:spPr>
      </p:pic>
      <p:pic>
        <p:nvPicPr>
          <p:cNvPr id="2" name="オーディオ 1">
            <a:hlinkClick r:id="" action="ppaction://media"/>
            <a:extLst>
              <a:ext uri="{FF2B5EF4-FFF2-40B4-BE49-F238E27FC236}">
                <a16:creationId xmlns:a16="http://schemas.microsoft.com/office/drawing/2014/main" id="{F1B9B0CC-C248-40C6-BF1C-7C11B6B30AA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12076134"/>
      </p:ext>
    </p:extLst>
  </p:cSld>
  <p:clrMapOvr>
    <a:masterClrMapping/>
  </p:clrMapOvr>
  <mc:AlternateContent xmlns:mc="http://schemas.openxmlformats.org/markup-compatibility/2006">
    <mc:Choice xmlns:p14="http://schemas.microsoft.com/office/powerpoint/2010/main" Requires="p14">
      <p:transition spd="slow" p14:dur="2000" advTm="41271"/>
    </mc:Choice>
    <mc:Fallback>
      <p:transition spd="slow" advTm="41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1375</TotalTime>
  <Words>1074</Words>
  <Application>Microsoft Office PowerPoint</Application>
  <PresentationFormat>35mm スライド</PresentationFormat>
  <Paragraphs>83</Paragraphs>
  <Slides>8</Slides>
  <Notes>8</Notes>
  <HiddenSlides>0</HiddenSlides>
  <MMClips>8</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ＭＳ Ｐ明朝</vt:lpstr>
      <vt:lpstr>游ゴシック</vt:lpstr>
      <vt:lpstr>Arial</vt:lpstr>
      <vt:lpstr>Century Schoolbook</vt:lpstr>
      <vt:lpstr>Wingdings</vt:lpstr>
      <vt:lpstr>Wingdings 2</vt:lpstr>
      <vt:lpstr>スパイス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Kawai</dc:creator>
  <cp:lastModifiedBy>河井 信行</cp:lastModifiedBy>
  <cp:revision>89</cp:revision>
  <dcterms:created xsi:type="dcterms:W3CDTF">2010-02-01T22:55:54Z</dcterms:created>
  <dcterms:modified xsi:type="dcterms:W3CDTF">2021-12-18T08:10:07Z</dcterms:modified>
</cp:coreProperties>
</file>